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Slab"/>
      <p:regular r:id="rId41"/>
      <p:bold r:id="rId42"/>
    </p:embeddedFont>
    <p:embeddedFont>
      <p:font typeface="Roboto"/>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49686D-676B-48AD-9C95-D4E402096AAF}">
  <a:tblStyle styleId="{FB49686D-676B-48AD-9C95-D4E402096AAF}"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75DE777-B13D-40CD-AC91-37D8285221B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Slab-bold.fntdata"/><Relationship Id="rId41" Type="http://schemas.openxmlformats.org/officeDocument/2006/relationships/font" Target="fonts/RobotoSlab-regular.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6ff1b9741628d5a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6ff1b9741628d5a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8885df17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8885df17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9b0e72a8b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9b0e72a8b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9b0e72a8b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9b0e72a8b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9b0e72a8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9b0e72a8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9b0e72a8b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9b0e72a8b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8ae417a3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8ae417a3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574bc7d8d7972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574bc7d8d7972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5d4f4ac82d37cc2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d4f4ac82d37cc2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7c3478e5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7c3478e5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73bc44b32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73bc44b32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7c42497fe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7c42497fe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891fd4c8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891fd4c8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891fd4c8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891fd4c8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891fd4c81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891fd4c8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8885df174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8885df174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91fd4c81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891fd4c81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891fd4c8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891fd4c8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8885df174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8885df174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d4f4ac82d37cc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d4f4ac82d37cc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7dba060c4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7dba060c4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cef19b17264129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cef19b17264129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5d4f4ac82d37cc2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d4f4ac82d37cc2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9b0e72a8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9b0e72a8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8885df174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8885df174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5574bc7d8d7972b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574bc7d8d7972b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8885df174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8885df174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7c42497fe2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7c42497fe2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652bf284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652bf284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2c99ae06b17bec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2c99ae06b17bec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652bf284e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652bf284e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891fd4c8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891fd4c8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ff1b9741628d5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6ff1b9741628d5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www.gloomaps.com/Cak7xKJXfX" TargetMode="Externa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6.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6.png"/><Relationship Id="rId5"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5.jpg"/><Relationship Id="rId4" Type="http://schemas.openxmlformats.org/officeDocument/2006/relationships/hyperlink" Target="https://www.smilingmind.com.au/smiling-mind-app" TargetMode="External"/><Relationship Id="rId5" Type="http://schemas.openxmlformats.org/officeDocument/2006/relationships/hyperlink" Target="https://www.headspace.com/content/mindful-activity/commuting/109" TargetMode="External"/><Relationship Id="rId6" Type="http://schemas.openxmlformats.org/officeDocument/2006/relationships/hyperlink" Target="https://www.mindful.org/free-mindfulness-apps-worthy-of-your-attention/" TargetMode="External"/><Relationship Id="rId7" Type="http://schemas.openxmlformats.org/officeDocument/2006/relationships/hyperlink" Target="https://shoorah.io/mindfulness-on-the-move-how-our-app-fits-into-your-busy-lifesty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Mindspeak App</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By Micheal Abera and Keshav Mohan</a:t>
            </a:r>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nvSpPr>
        <p:spPr>
          <a:xfrm>
            <a:off x="4093921" y="48975"/>
            <a:ext cx="1034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Lato"/>
                <a:ea typeface="Lato"/>
                <a:cs typeface="Lato"/>
                <a:sym typeface="Lato"/>
              </a:rPr>
              <a:t>Constraints</a:t>
            </a:r>
            <a:endParaRPr sz="1300">
              <a:solidFill>
                <a:schemeClr val="dk1"/>
              </a:solidFill>
              <a:latin typeface="Lato"/>
              <a:ea typeface="Lato"/>
              <a:cs typeface="Lato"/>
              <a:sym typeface="Lato"/>
            </a:endParaRPr>
          </a:p>
        </p:txBody>
      </p:sp>
      <p:sp>
        <p:nvSpPr>
          <p:cNvPr id="132" name="Google Shape;132;p22"/>
          <p:cNvSpPr txBox="1"/>
          <p:nvPr/>
        </p:nvSpPr>
        <p:spPr>
          <a:xfrm>
            <a:off x="550225" y="1371488"/>
            <a:ext cx="521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33" name="Google Shape;133;p22"/>
          <p:cNvSpPr txBox="1"/>
          <p:nvPr/>
        </p:nvSpPr>
        <p:spPr>
          <a:xfrm>
            <a:off x="1414450" y="2276550"/>
            <a:ext cx="521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34" name="Google Shape;134;p22"/>
          <p:cNvSpPr txBox="1"/>
          <p:nvPr/>
        </p:nvSpPr>
        <p:spPr>
          <a:xfrm>
            <a:off x="0" y="433875"/>
            <a:ext cx="75612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Lato"/>
                <a:ea typeface="Lato"/>
                <a:cs typeface="Lato"/>
                <a:sym typeface="Lato"/>
              </a:rPr>
              <a:t>-This app will try and help you but </a:t>
            </a:r>
            <a:r>
              <a:rPr lang="en-GB" sz="1300">
                <a:solidFill>
                  <a:schemeClr val="dk1"/>
                </a:solidFill>
                <a:latin typeface="Lato"/>
                <a:ea typeface="Lato"/>
                <a:cs typeface="Lato"/>
                <a:sym typeface="Lato"/>
              </a:rPr>
              <a:t>won't</a:t>
            </a:r>
            <a:r>
              <a:rPr lang="en-GB" sz="1300">
                <a:solidFill>
                  <a:schemeClr val="dk1"/>
                </a:solidFill>
                <a:latin typeface="Lato"/>
                <a:ea typeface="Lato"/>
                <a:cs typeface="Lato"/>
                <a:sym typeface="Lato"/>
              </a:rPr>
              <a:t> </a:t>
            </a:r>
            <a:r>
              <a:rPr lang="en-GB" sz="1300">
                <a:solidFill>
                  <a:schemeClr val="dk1"/>
                </a:solidFill>
                <a:latin typeface="Lato"/>
                <a:ea typeface="Lato"/>
                <a:cs typeface="Lato"/>
                <a:sym typeface="Lato"/>
              </a:rPr>
              <a:t>guarantee</a:t>
            </a:r>
            <a:r>
              <a:rPr lang="en-GB" sz="1300">
                <a:solidFill>
                  <a:schemeClr val="dk1"/>
                </a:solidFill>
                <a:latin typeface="Lato"/>
                <a:ea typeface="Lato"/>
                <a:cs typeface="Lato"/>
                <a:sym typeface="Lato"/>
              </a:rPr>
              <a:t> anything</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0" lvl="0" marL="0" rtl="0" algn="l">
              <a:spcBef>
                <a:spcPts val="0"/>
              </a:spcBef>
              <a:spcAft>
                <a:spcPts val="0"/>
              </a:spcAft>
              <a:buNone/>
            </a:pPr>
            <a:r>
              <a:rPr lang="en-GB" sz="1300">
                <a:solidFill>
                  <a:schemeClr val="dk1"/>
                </a:solidFill>
                <a:latin typeface="Lato"/>
                <a:ea typeface="Lato"/>
                <a:cs typeface="Lato"/>
                <a:sym typeface="Lato"/>
              </a:rPr>
              <a:t>-Users might short attention spans so longer sessions might make them quit </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0" lvl="0" marL="0" rtl="0" algn="l">
              <a:spcBef>
                <a:spcPts val="0"/>
              </a:spcBef>
              <a:spcAft>
                <a:spcPts val="0"/>
              </a:spcAft>
              <a:buNone/>
            </a:pPr>
            <a:r>
              <a:rPr lang="en-GB" sz="1300">
                <a:solidFill>
                  <a:schemeClr val="dk1"/>
                </a:solidFill>
                <a:latin typeface="Lato"/>
                <a:ea typeface="Lato"/>
                <a:cs typeface="Lato"/>
                <a:sym typeface="Lato"/>
              </a:rPr>
              <a:t>-There might be </a:t>
            </a:r>
            <a:r>
              <a:rPr lang="en-GB" sz="1300">
                <a:solidFill>
                  <a:schemeClr val="dk1"/>
                </a:solidFill>
                <a:latin typeface="Lato"/>
                <a:ea typeface="Lato"/>
                <a:cs typeface="Lato"/>
                <a:sym typeface="Lato"/>
              </a:rPr>
              <a:t>language</a:t>
            </a:r>
            <a:r>
              <a:rPr lang="en-GB" sz="1300">
                <a:solidFill>
                  <a:schemeClr val="dk1"/>
                </a:solidFill>
                <a:latin typeface="Lato"/>
                <a:ea typeface="Lato"/>
                <a:cs typeface="Lato"/>
                <a:sym typeface="Lato"/>
              </a:rPr>
              <a:t> </a:t>
            </a:r>
            <a:r>
              <a:rPr lang="en-GB" sz="1300">
                <a:solidFill>
                  <a:schemeClr val="dk1"/>
                </a:solidFill>
                <a:latin typeface="Lato"/>
                <a:ea typeface="Lato"/>
                <a:cs typeface="Lato"/>
                <a:sym typeface="Lato"/>
              </a:rPr>
              <a:t>barriers as users mind not be able speak English and this app is only in English </a:t>
            </a:r>
            <a:r>
              <a:rPr lang="en-GB" sz="1300">
                <a:solidFill>
                  <a:schemeClr val="dk1"/>
                </a:solidFill>
                <a:latin typeface="Lato"/>
                <a:ea typeface="Lato"/>
                <a:cs typeface="Lato"/>
                <a:sym typeface="Lato"/>
              </a:rPr>
              <a:t> </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p:txBody>
      </p:sp>
      <p:pic>
        <p:nvPicPr>
          <p:cNvPr id="135" name="Google Shape;135;p22"/>
          <p:cNvPicPr preferRelativeResize="0"/>
          <p:nvPr/>
        </p:nvPicPr>
        <p:blipFill>
          <a:blip r:embed="rId3">
            <a:alphaModFix/>
          </a:blip>
          <a:stretch>
            <a:fillRect/>
          </a:stretch>
        </p:blipFill>
        <p:spPr>
          <a:xfrm>
            <a:off x="254575" y="2469025"/>
            <a:ext cx="2466975" cy="1847850"/>
          </a:xfrm>
          <a:prstGeom prst="rect">
            <a:avLst/>
          </a:prstGeom>
          <a:noFill/>
          <a:ln>
            <a:noFill/>
          </a:ln>
        </p:spPr>
      </p:pic>
      <p:pic>
        <p:nvPicPr>
          <p:cNvPr id="136" name="Google Shape;136;p22"/>
          <p:cNvPicPr preferRelativeResize="0"/>
          <p:nvPr/>
        </p:nvPicPr>
        <p:blipFill>
          <a:blip r:embed="rId4">
            <a:alphaModFix/>
          </a:blip>
          <a:stretch>
            <a:fillRect/>
          </a:stretch>
        </p:blipFill>
        <p:spPr>
          <a:xfrm>
            <a:off x="3806225" y="2137000"/>
            <a:ext cx="3256100" cy="1743075"/>
          </a:xfrm>
          <a:prstGeom prst="rect">
            <a:avLst/>
          </a:prstGeom>
          <a:noFill/>
          <a:ln>
            <a:noFill/>
          </a:ln>
        </p:spPr>
      </p:pic>
    </p:spTree>
  </p:cSld>
  <p:clrMapOvr>
    <a:masterClrMapping/>
  </p:clrMapOvr>
  <mc:AlternateContent>
    <mc:Choice Requires="p14">
      <p:transition spd="slow" p14:dur="13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idx="1" type="body"/>
          </p:nvPr>
        </p:nvSpPr>
        <p:spPr>
          <a:xfrm>
            <a:off x="0" y="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Privacy act</a:t>
            </a:r>
            <a:endParaRPr/>
          </a:p>
        </p:txBody>
      </p:sp>
      <p:sp>
        <p:nvSpPr>
          <p:cNvPr id="142" name="Google Shape;142;p23"/>
          <p:cNvSpPr txBox="1"/>
          <p:nvPr/>
        </p:nvSpPr>
        <p:spPr>
          <a:xfrm>
            <a:off x="0" y="598800"/>
            <a:ext cx="8253000" cy="14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latin typeface="Roboto"/>
                <a:ea typeface="Roboto"/>
                <a:cs typeface="Roboto"/>
                <a:sym typeface="Roboto"/>
              </a:rPr>
              <a:t>-The mental wellbeing app must observe with the Privacy Act 1988 and the Australian Privacy Principles in which it helps govern the personal information of individuals</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GB" sz="1500">
                <a:solidFill>
                  <a:schemeClr val="dk1"/>
                </a:solidFill>
                <a:latin typeface="Roboto"/>
                <a:ea typeface="Roboto"/>
                <a:cs typeface="Roboto"/>
                <a:sym typeface="Roboto"/>
              </a:rPr>
              <a:t>-The app needs to have a transparent privacy policy with mental health information just to make certain of the user’s content</a:t>
            </a:r>
            <a:endParaRPr sz="1500">
              <a:solidFill>
                <a:schemeClr val="dk1"/>
              </a:solidFill>
              <a:latin typeface="Roboto"/>
              <a:ea typeface="Roboto"/>
              <a:cs typeface="Roboto"/>
              <a:sym typeface="Roboto"/>
            </a:endParaRPr>
          </a:p>
        </p:txBody>
      </p:sp>
      <p:pic>
        <p:nvPicPr>
          <p:cNvPr id="143" name="Google Shape;143;p23"/>
          <p:cNvPicPr preferRelativeResize="0"/>
          <p:nvPr/>
        </p:nvPicPr>
        <p:blipFill>
          <a:blip r:embed="rId3">
            <a:alphaModFix/>
          </a:blip>
          <a:stretch>
            <a:fillRect/>
          </a:stretch>
        </p:blipFill>
        <p:spPr>
          <a:xfrm>
            <a:off x="70575" y="2571750"/>
            <a:ext cx="3635077" cy="2267374"/>
          </a:xfrm>
          <a:prstGeom prst="rect">
            <a:avLst/>
          </a:prstGeom>
          <a:noFill/>
          <a:ln>
            <a:noFill/>
          </a:ln>
        </p:spPr>
      </p:pic>
      <p:pic>
        <p:nvPicPr>
          <p:cNvPr id="144" name="Google Shape;144;p23"/>
          <p:cNvPicPr preferRelativeResize="0"/>
          <p:nvPr/>
        </p:nvPicPr>
        <p:blipFill>
          <a:blip r:embed="rId4">
            <a:alphaModFix/>
          </a:blip>
          <a:stretch>
            <a:fillRect/>
          </a:stretch>
        </p:blipFill>
        <p:spPr>
          <a:xfrm>
            <a:off x="5114088" y="2571750"/>
            <a:ext cx="3523839" cy="2349226"/>
          </a:xfrm>
          <a:prstGeom prst="rect">
            <a:avLst/>
          </a:prstGeom>
          <a:noFill/>
          <a:ln>
            <a:noFill/>
          </a:ln>
        </p:spPr>
      </p:pic>
      <p:pic>
        <p:nvPicPr>
          <p:cNvPr id="145" name="Google Shape;145;p23"/>
          <p:cNvPicPr preferRelativeResize="0"/>
          <p:nvPr/>
        </p:nvPicPr>
        <p:blipFill>
          <a:blip r:embed="rId5">
            <a:alphaModFix/>
          </a:blip>
          <a:stretch>
            <a:fillRect/>
          </a:stretch>
        </p:blipFill>
        <p:spPr>
          <a:xfrm>
            <a:off x="3284825" y="2478225"/>
            <a:ext cx="2324726" cy="1307675"/>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idx="1" type="body"/>
          </p:nvPr>
        </p:nvSpPr>
        <p:spPr>
          <a:xfrm>
            <a:off x="3471400" y="0"/>
            <a:ext cx="18297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Group minutes:</a:t>
            </a:r>
            <a:endParaRPr/>
          </a:p>
        </p:txBody>
      </p:sp>
      <p:pic>
        <p:nvPicPr>
          <p:cNvPr id="151" name="Google Shape;151;p24" title="Screenshot 2025-10-26 182411.png"/>
          <p:cNvPicPr preferRelativeResize="0"/>
          <p:nvPr/>
        </p:nvPicPr>
        <p:blipFill>
          <a:blip r:embed="rId3">
            <a:alphaModFix/>
          </a:blip>
          <a:stretch>
            <a:fillRect/>
          </a:stretch>
        </p:blipFill>
        <p:spPr>
          <a:xfrm>
            <a:off x="0" y="598800"/>
            <a:ext cx="4321275" cy="2671276"/>
          </a:xfrm>
          <a:prstGeom prst="rect">
            <a:avLst/>
          </a:prstGeom>
          <a:noFill/>
          <a:ln>
            <a:noFill/>
          </a:ln>
        </p:spPr>
      </p:pic>
      <p:pic>
        <p:nvPicPr>
          <p:cNvPr id="152" name="Google Shape;152;p24" title="Screenshot 2025-10-26 182431.png"/>
          <p:cNvPicPr preferRelativeResize="0"/>
          <p:nvPr/>
        </p:nvPicPr>
        <p:blipFill>
          <a:blip r:embed="rId4">
            <a:alphaModFix/>
          </a:blip>
          <a:stretch>
            <a:fillRect/>
          </a:stretch>
        </p:blipFill>
        <p:spPr>
          <a:xfrm>
            <a:off x="4321275" y="616913"/>
            <a:ext cx="4780006" cy="2635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idx="1" type="body"/>
          </p:nvPr>
        </p:nvSpPr>
        <p:spPr>
          <a:xfrm>
            <a:off x="2385450" y="0"/>
            <a:ext cx="43731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Code for the app (not the final product)</a:t>
            </a:r>
            <a:endParaRPr/>
          </a:p>
        </p:txBody>
      </p:sp>
      <p:pic>
        <p:nvPicPr>
          <p:cNvPr id="158" name="Google Shape;158;p25" title="Screenshot 2025-10-20 051958.png"/>
          <p:cNvPicPr preferRelativeResize="0"/>
          <p:nvPr/>
        </p:nvPicPr>
        <p:blipFill>
          <a:blip r:embed="rId3">
            <a:alphaModFix/>
          </a:blip>
          <a:stretch>
            <a:fillRect/>
          </a:stretch>
        </p:blipFill>
        <p:spPr>
          <a:xfrm>
            <a:off x="0" y="751200"/>
            <a:ext cx="2080650" cy="4011045"/>
          </a:xfrm>
          <a:prstGeom prst="rect">
            <a:avLst/>
          </a:prstGeom>
          <a:noFill/>
          <a:ln>
            <a:noFill/>
          </a:ln>
        </p:spPr>
      </p:pic>
      <p:pic>
        <p:nvPicPr>
          <p:cNvPr id="159" name="Google Shape;159;p25" title="Screenshot 2025-10-20 052027.png"/>
          <p:cNvPicPr preferRelativeResize="0"/>
          <p:nvPr/>
        </p:nvPicPr>
        <p:blipFill>
          <a:blip r:embed="rId4">
            <a:alphaModFix/>
          </a:blip>
          <a:stretch>
            <a:fillRect/>
          </a:stretch>
        </p:blipFill>
        <p:spPr>
          <a:xfrm>
            <a:off x="2080650" y="751200"/>
            <a:ext cx="3194703" cy="4239901"/>
          </a:xfrm>
          <a:prstGeom prst="rect">
            <a:avLst/>
          </a:prstGeom>
          <a:noFill/>
          <a:ln>
            <a:noFill/>
          </a:ln>
        </p:spPr>
      </p:pic>
      <p:pic>
        <p:nvPicPr>
          <p:cNvPr id="160" name="Google Shape;160;p25" title="Screenshot 2025-10-20 052128.png"/>
          <p:cNvPicPr preferRelativeResize="0"/>
          <p:nvPr/>
        </p:nvPicPr>
        <p:blipFill>
          <a:blip r:embed="rId5">
            <a:alphaModFix/>
          </a:blip>
          <a:stretch>
            <a:fillRect/>
          </a:stretch>
        </p:blipFill>
        <p:spPr>
          <a:xfrm>
            <a:off x="5275353" y="751200"/>
            <a:ext cx="2913752" cy="4239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idx="1" type="body"/>
          </p:nvPr>
        </p:nvSpPr>
        <p:spPr>
          <a:xfrm>
            <a:off x="3007500" y="0"/>
            <a:ext cx="3129000" cy="5988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GB"/>
              <a:t>The </a:t>
            </a:r>
            <a:r>
              <a:rPr lang="en-GB"/>
              <a:t>continuation</a:t>
            </a:r>
            <a:r>
              <a:rPr lang="en-GB"/>
              <a:t> of the code:</a:t>
            </a:r>
            <a:endParaRPr/>
          </a:p>
        </p:txBody>
      </p:sp>
      <p:pic>
        <p:nvPicPr>
          <p:cNvPr id="166" name="Google Shape;166;p26" title="Screenshot 2025-10-20 052154.png"/>
          <p:cNvPicPr preferRelativeResize="0"/>
          <p:nvPr/>
        </p:nvPicPr>
        <p:blipFill>
          <a:blip r:embed="rId3">
            <a:alphaModFix/>
          </a:blip>
          <a:stretch>
            <a:fillRect/>
          </a:stretch>
        </p:blipFill>
        <p:spPr>
          <a:xfrm>
            <a:off x="0" y="598800"/>
            <a:ext cx="3387063" cy="4239901"/>
          </a:xfrm>
          <a:prstGeom prst="rect">
            <a:avLst/>
          </a:prstGeom>
          <a:noFill/>
          <a:ln>
            <a:noFill/>
          </a:ln>
        </p:spPr>
      </p:pic>
      <p:pic>
        <p:nvPicPr>
          <p:cNvPr id="167" name="Google Shape;167;p26" title="Screenshot 2025-10-20 052258.png"/>
          <p:cNvPicPr preferRelativeResize="0"/>
          <p:nvPr/>
        </p:nvPicPr>
        <p:blipFill>
          <a:blip r:embed="rId4">
            <a:alphaModFix/>
          </a:blip>
          <a:stretch>
            <a:fillRect/>
          </a:stretch>
        </p:blipFill>
        <p:spPr>
          <a:xfrm>
            <a:off x="3387075" y="611513"/>
            <a:ext cx="2702701" cy="4214473"/>
          </a:xfrm>
          <a:prstGeom prst="rect">
            <a:avLst/>
          </a:prstGeom>
          <a:noFill/>
          <a:ln>
            <a:noFill/>
          </a:ln>
        </p:spPr>
      </p:pic>
      <p:pic>
        <p:nvPicPr>
          <p:cNvPr id="168" name="Google Shape;168;p26" title="Screenshot 2025-10-20 052323.png"/>
          <p:cNvPicPr preferRelativeResize="0"/>
          <p:nvPr/>
        </p:nvPicPr>
        <p:blipFill>
          <a:blip r:embed="rId5">
            <a:alphaModFix/>
          </a:blip>
          <a:stretch>
            <a:fillRect/>
          </a:stretch>
        </p:blipFill>
        <p:spPr>
          <a:xfrm>
            <a:off x="6089775" y="611525"/>
            <a:ext cx="3004726" cy="185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idx="1" type="body"/>
          </p:nvPr>
        </p:nvSpPr>
        <p:spPr>
          <a:xfrm>
            <a:off x="1981650" y="0"/>
            <a:ext cx="51807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How would the app look like if there was code: </a:t>
            </a:r>
            <a:endParaRPr/>
          </a:p>
        </p:txBody>
      </p:sp>
      <p:pic>
        <p:nvPicPr>
          <p:cNvPr id="174" name="Google Shape;174;p27" title="Screenshot 2025-10-20 052841.png"/>
          <p:cNvPicPr preferRelativeResize="0"/>
          <p:nvPr/>
        </p:nvPicPr>
        <p:blipFill>
          <a:blip r:embed="rId3">
            <a:alphaModFix/>
          </a:blip>
          <a:stretch>
            <a:fillRect/>
          </a:stretch>
        </p:blipFill>
        <p:spPr>
          <a:xfrm>
            <a:off x="1016175" y="598800"/>
            <a:ext cx="7111639" cy="42398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idx="1" type="body"/>
          </p:nvPr>
        </p:nvSpPr>
        <p:spPr>
          <a:xfrm>
            <a:off x="3033000" y="-750"/>
            <a:ext cx="30780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Sample of the Psuedocode:</a:t>
            </a:r>
            <a:endParaRPr/>
          </a:p>
        </p:txBody>
      </p:sp>
      <p:sp>
        <p:nvSpPr>
          <p:cNvPr id="180" name="Google Shape;180;p28"/>
          <p:cNvSpPr txBox="1"/>
          <p:nvPr/>
        </p:nvSpPr>
        <p:spPr>
          <a:xfrm>
            <a:off x="152400" y="15240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700"/>
          </a:p>
        </p:txBody>
      </p:sp>
      <p:sp>
        <p:nvSpPr>
          <p:cNvPr id="181" name="Google Shape;181;p28"/>
          <p:cNvSpPr txBox="1"/>
          <p:nvPr/>
        </p:nvSpPr>
        <p:spPr>
          <a:xfrm>
            <a:off x="0" y="556500"/>
            <a:ext cx="3000000" cy="45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t>MAIN PROGRAM:</a:t>
            </a:r>
            <a:endParaRPr sz="1000"/>
          </a:p>
          <a:p>
            <a:pPr indent="0" lvl="0" marL="0" rtl="0" algn="l">
              <a:lnSpc>
                <a:spcPct val="115000"/>
              </a:lnSpc>
              <a:spcBef>
                <a:spcPts val="0"/>
              </a:spcBef>
              <a:spcAft>
                <a:spcPts val="0"/>
              </a:spcAft>
              <a:buNone/>
            </a:pPr>
            <a:r>
              <a:rPr lang="en-GB" sz="1000"/>
              <a:t>    FUNCTION main():</a:t>
            </a:r>
            <a:endParaRPr sz="1000"/>
          </a:p>
          <a:p>
            <a:pPr indent="0" lvl="0" marL="0" rtl="0" algn="l">
              <a:lnSpc>
                <a:spcPct val="115000"/>
              </a:lnSpc>
              <a:spcBef>
                <a:spcPts val="0"/>
              </a:spcBef>
              <a:spcAft>
                <a:spcPts val="0"/>
              </a:spcAft>
              <a:buNone/>
            </a:pPr>
            <a:r>
              <a:rPr lang="en-GB" sz="1000"/>
              <a:t>        CREATE main window</a:t>
            </a:r>
            <a:endParaRPr sz="1000"/>
          </a:p>
          <a:p>
            <a:pPr indent="0" lvl="0" marL="0" rtl="0" algn="l">
              <a:lnSpc>
                <a:spcPct val="115000"/>
              </a:lnSpc>
              <a:spcBef>
                <a:spcPts val="0"/>
              </a:spcBef>
              <a:spcAft>
                <a:spcPts val="0"/>
              </a:spcAft>
              <a:buNone/>
            </a:pPr>
            <a:r>
              <a:rPr lang="en-GB" sz="1000"/>
              <a:t>        CREATE instance of MindSpeakApp(root)</a:t>
            </a:r>
            <a:endParaRPr sz="1000"/>
          </a:p>
          <a:p>
            <a:pPr indent="0" lvl="0" marL="0" rtl="0" algn="l">
              <a:lnSpc>
                <a:spcPct val="115000"/>
              </a:lnSpc>
              <a:spcBef>
                <a:spcPts val="0"/>
              </a:spcBef>
              <a:spcAft>
                <a:spcPts val="0"/>
              </a:spcAft>
              <a:buNone/>
            </a:pPr>
            <a:r>
              <a:rPr lang="en-GB" sz="1000"/>
              <a:t>        DEFINE on_closing():</a:t>
            </a:r>
            <a:endParaRPr sz="1000"/>
          </a:p>
          <a:p>
            <a:pPr indent="0" lvl="0" marL="0" rtl="0" algn="l">
              <a:lnSpc>
                <a:spcPct val="115000"/>
              </a:lnSpc>
              <a:spcBef>
                <a:spcPts val="0"/>
              </a:spcBef>
              <a:spcAft>
                <a:spcPts val="0"/>
              </a:spcAft>
              <a:buNone/>
            </a:pPr>
            <a:r>
              <a:rPr lang="en-GB" sz="1000"/>
              <a:t>            IF user confirms quit:</a:t>
            </a:r>
            <a:endParaRPr sz="1000"/>
          </a:p>
          <a:p>
            <a:pPr indent="0" lvl="0" marL="0" rtl="0" algn="l">
              <a:lnSpc>
                <a:spcPct val="115000"/>
              </a:lnSpc>
              <a:spcBef>
                <a:spcPts val="0"/>
              </a:spcBef>
              <a:spcAft>
                <a:spcPts val="0"/>
              </a:spcAft>
              <a:buNone/>
            </a:pPr>
            <a:r>
              <a:rPr lang="en-GB" sz="1000"/>
              <a:t>                CLOSE window</a:t>
            </a:r>
            <a:endParaRPr sz="1000"/>
          </a:p>
          <a:p>
            <a:pPr indent="0" lvl="0" marL="0" rtl="0" algn="l">
              <a:lnSpc>
                <a:spcPct val="115000"/>
              </a:lnSpc>
              <a:spcBef>
                <a:spcPts val="0"/>
              </a:spcBef>
              <a:spcAft>
                <a:spcPts val="0"/>
              </a:spcAft>
              <a:buNone/>
            </a:pPr>
            <a:r>
              <a:rPr lang="en-GB" sz="1000"/>
              <a:t>        SET close protocol to on_closing</a:t>
            </a:r>
            <a:endParaRPr sz="1000"/>
          </a:p>
          <a:p>
            <a:pPr indent="0" lvl="0" marL="0" rtl="0" algn="l">
              <a:lnSpc>
                <a:spcPct val="115000"/>
              </a:lnSpc>
              <a:spcBef>
                <a:spcPts val="0"/>
              </a:spcBef>
              <a:spcAft>
                <a:spcPts val="0"/>
              </a:spcAft>
              <a:buNone/>
            </a:pPr>
            <a:r>
              <a:rPr lang="en-GB" sz="1000"/>
              <a:t>        START main loop</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GB" sz="1000"/>
              <a:t>CLASS MindSpeakApp:</a:t>
            </a:r>
            <a:endParaRPr sz="1000"/>
          </a:p>
          <a:p>
            <a:pPr indent="0" lvl="0" marL="0" rtl="0" algn="l">
              <a:lnSpc>
                <a:spcPct val="115000"/>
              </a:lnSpc>
              <a:spcBef>
                <a:spcPts val="0"/>
              </a:spcBef>
              <a:spcAft>
                <a:spcPts val="0"/>
              </a:spcAft>
              <a:buNone/>
            </a:pPr>
            <a:r>
              <a:rPr lang="en-GB" sz="1000"/>
              <a:t>    FUNCTION __init__(root):</a:t>
            </a:r>
            <a:endParaRPr sz="1000"/>
          </a:p>
          <a:p>
            <a:pPr indent="0" lvl="0" marL="0" rtl="0" algn="l">
              <a:lnSpc>
                <a:spcPct val="115000"/>
              </a:lnSpc>
              <a:spcBef>
                <a:spcPts val="0"/>
              </a:spcBef>
              <a:spcAft>
                <a:spcPts val="0"/>
              </a:spcAft>
              <a:buNone/>
            </a:pPr>
            <a:r>
              <a:rPr lang="en-GB" sz="1000"/>
              <a:t>        SET window title, size, background</a:t>
            </a:r>
            <a:endParaRPr sz="1000"/>
          </a:p>
          <a:p>
            <a:pPr indent="0" lvl="0" marL="0" rtl="0" algn="l">
              <a:lnSpc>
                <a:spcPct val="115000"/>
              </a:lnSpc>
              <a:spcBef>
                <a:spcPts val="0"/>
              </a:spcBef>
              <a:spcAft>
                <a:spcPts val="0"/>
              </a:spcAft>
              <a:buNone/>
            </a:pPr>
            <a:r>
              <a:rPr lang="en-GB" sz="1000"/>
              <a:t>        INITIALIZE user_data:</a:t>
            </a:r>
            <a:endParaRPr sz="1000"/>
          </a:p>
          <a:p>
            <a:pPr indent="0" lvl="0" marL="0" rtl="0" algn="l">
              <a:lnSpc>
                <a:spcPct val="115000"/>
              </a:lnSpc>
              <a:spcBef>
                <a:spcPts val="0"/>
              </a:spcBef>
              <a:spcAft>
                <a:spcPts val="0"/>
              </a:spcAft>
              <a:buNone/>
            </a:pPr>
            <a:r>
              <a:rPr lang="en-GB" sz="1000"/>
              <a:t>            confidence_level = 50</a:t>
            </a:r>
            <a:endParaRPr sz="1000"/>
          </a:p>
          <a:p>
            <a:pPr indent="0" lvl="0" marL="0" rtl="0" algn="l">
              <a:lnSpc>
                <a:spcPct val="115000"/>
              </a:lnSpc>
              <a:spcBef>
                <a:spcPts val="0"/>
              </a:spcBef>
              <a:spcAft>
                <a:spcPts val="0"/>
              </a:spcAft>
              <a:buNone/>
            </a:pPr>
            <a:r>
              <a:rPr lang="en-GB" sz="1000"/>
              <a:t>            sessions_completed = 0</a:t>
            </a:r>
            <a:endParaRPr sz="1000"/>
          </a:p>
          <a:p>
            <a:pPr indent="0" lvl="0" marL="0" rtl="0" algn="l">
              <a:lnSpc>
                <a:spcPct val="115000"/>
              </a:lnSpc>
              <a:spcBef>
                <a:spcPts val="0"/>
              </a:spcBef>
              <a:spcAft>
                <a:spcPts val="0"/>
              </a:spcAft>
              <a:buNone/>
            </a:pPr>
            <a:r>
              <a:rPr lang="en-GB" sz="1000"/>
              <a:t>            total_practice_time = 0</a:t>
            </a:r>
            <a:endParaRPr sz="1000"/>
          </a:p>
          <a:p>
            <a:pPr indent="0" lvl="0" marL="0" rtl="0" algn="l">
              <a:lnSpc>
                <a:spcPct val="115000"/>
              </a:lnSpc>
              <a:spcBef>
                <a:spcPts val="0"/>
              </a:spcBef>
              <a:spcAft>
                <a:spcPts val="0"/>
              </a:spcAft>
              <a:buNone/>
            </a:pPr>
            <a:r>
              <a:rPr lang="en-GB" sz="1000"/>
              <a:t>            daily_streak = 0</a:t>
            </a:r>
            <a:endParaRPr sz="1000"/>
          </a:p>
          <a:p>
            <a:pPr indent="0" lvl="0" marL="0" rtl="0" algn="l">
              <a:lnSpc>
                <a:spcPct val="115000"/>
              </a:lnSpc>
              <a:spcBef>
                <a:spcPts val="0"/>
              </a:spcBef>
              <a:spcAft>
                <a:spcPts val="0"/>
              </a:spcAft>
              <a:buNone/>
            </a:pPr>
            <a:r>
              <a:rPr lang="en-GB" sz="1000"/>
              <a:t>            last_session = None</a:t>
            </a:r>
            <a:endParaRPr sz="1000"/>
          </a:p>
          <a:p>
            <a:pPr indent="0" lvl="0" marL="0" rtl="0" algn="l">
              <a:lnSpc>
                <a:spcPct val="115000"/>
              </a:lnSpc>
              <a:spcBef>
                <a:spcPts val="0"/>
              </a:spcBef>
              <a:spcAft>
                <a:spcPts val="0"/>
              </a:spcAft>
              <a:buNone/>
            </a:pPr>
            <a:r>
              <a:rPr lang="en-GB" sz="1000"/>
              <a:t>            progress_history = []</a:t>
            </a:r>
            <a:endParaRPr sz="1000"/>
          </a:p>
          <a:p>
            <a:pPr indent="0" lvl="0" marL="0" rtl="0" algn="l">
              <a:lnSpc>
                <a:spcPct val="115000"/>
              </a:lnSpc>
              <a:spcBef>
                <a:spcPts val="0"/>
              </a:spcBef>
              <a:spcAft>
                <a:spcPts val="0"/>
              </a:spcAft>
              <a:buNone/>
            </a:pPr>
            <a:r>
              <a:rPr lang="en-GB" sz="1000"/>
              <a:t>        SET breathing_active = False</a:t>
            </a:r>
            <a:endParaRPr sz="1000"/>
          </a:p>
          <a:p>
            <a:pPr indent="0" lvl="0" marL="0" rtl="0" algn="l">
              <a:lnSpc>
                <a:spcPct val="115000"/>
              </a:lnSpc>
              <a:spcBef>
                <a:spcPts val="0"/>
              </a:spcBef>
              <a:spcAft>
                <a:spcPts val="0"/>
              </a:spcAft>
              <a:buNone/>
            </a:pPr>
            <a:r>
              <a:rPr lang="en-GB" sz="1000"/>
              <a:t>        SET meditation_active = False</a:t>
            </a:r>
            <a:endParaRPr sz="1000"/>
          </a:p>
          <a:p>
            <a:pPr indent="0" lvl="0" marL="0" rtl="0" algn="l">
              <a:lnSpc>
                <a:spcPct val="115000"/>
              </a:lnSpc>
              <a:spcBef>
                <a:spcPts val="0"/>
              </a:spcBef>
              <a:spcAft>
                <a:spcPts val="0"/>
              </a:spcAft>
              <a:buNone/>
            </a:pPr>
            <a:r>
              <a:rPr lang="en-GB" sz="1000"/>
              <a:t>        CALL create_widgets()</a:t>
            </a:r>
            <a:endParaRPr sz="1000"/>
          </a:p>
          <a:p>
            <a:pPr indent="0" lvl="0" marL="0" rtl="0" algn="l">
              <a:lnSpc>
                <a:spcPct val="115000"/>
              </a:lnSpc>
              <a:spcBef>
                <a:spcPts val="0"/>
              </a:spcBef>
              <a:spcAft>
                <a:spcPts val="0"/>
              </a:spcAft>
              <a:buNone/>
            </a:pPr>
            <a:r>
              <a:rPr lang="en-GB" sz="1000"/>
              <a:t>        CALL load_user_data()</a:t>
            </a:r>
            <a:endParaRPr sz="1000"/>
          </a:p>
        </p:txBody>
      </p:sp>
      <p:sp>
        <p:nvSpPr>
          <p:cNvPr id="182" name="Google Shape;182;p28"/>
          <p:cNvSpPr txBox="1"/>
          <p:nvPr/>
        </p:nvSpPr>
        <p:spPr>
          <a:xfrm>
            <a:off x="5476500" y="4775700"/>
            <a:ext cx="3667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We used the help of Ai for this</a:t>
            </a:r>
            <a:endParaRPr sz="18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29"/>
          <p:cNvSpPr txBox="1"/>
          <p:nvPr/>
        </p:nvSpPr>
        <p:spPr>
          <a:xfrm>
            <a:off x="3404250" y="0"/>
            <a:ext cx="2547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Alternative ideas for the project </a:t>
            </a:r>
            <a:endParaRPr sz="1300">
              <a:solidFill>
                <a:schemeClr val="lt1"/>
              </a:solidFill>
              <a:latin typeface="Lato"/>
              <a:ea typeface="Lato"/>
              <a:cs typeface="Lato"/>
              <a:sym typeface="Lato"/>
            </a:endParaRPr>
          </a:p>
        </p:txBody>
      </p:sp>
      <p:sp>
        <p:nvSpPr>
          <p:cNvPr id="188" name="Google Shape;188;p29"/>
          <p:cNvSpPr txBox="1"/>
          <p:nvPr/>
        </p:nvSpPr>
        <p:spPr>
          <a:xfrm>
            <a:off x="0" y="341150"/>
            <a:ext cx="9144000" cy="40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graphicFrame>
        <p:nvGraphicFramePr>
          <p:cNvPr id="189" name="Google Shape;189;p29"/>
          <p:cNvGraphicFramePr/>
          <p:nvPr/>
        </p:nvGraphicFramePr>
        <p:xfrm>
          <a:off x="0" y="694800"/>
          <a:ext cx="3000000" cy="3000000"/>
        </p:xfrm>
        <a:graphic>
          <a:graphicData uri="http://schemas.openxmlformats.org/drawingml/2006/table">
            <a:tbl>
              <a:tblPr>
                <a:noFill/>
                <a:tableStyleId>{FB49686D-676B-48AD-9C95-D4E402096AAF}</a:tableStyleId>
              </a:tblPr>
              <a:tblGrid>
                <a:gridCol w="1417925"/>
                <a:gridCol w="1554225"/>
                <a:gridCol w="1536150"/>
                <a:gridCol w="1545225"/>
                <a:gridCol w="1545225"/>
                <a:gridCol w="1545225"/>
              </a:tblGrid>
              <a:tr h="573175">
                <a:tc>
                  <a:txBody>
                    <a:bodyPr/>
                    <a:lstStyle/>
                    <a:p>
                      <a:pPr indent="0" lvl="0" marL="0" rtl="0" algn="l">
                        <a:spcBef>
                          <a:spcPts val="0"/>
                        </a:spcBef>
                        <a:spcAft>
                          <a:spcPts val="0"/>
                        </a:spcAft>
                        <a:buNone/>
                      </a:pPr>
                      <a:r>
                        <a:rPr b="1" lang="en-GB" sz="800">
                          <a:solidFill>
                            <a:schemeClr val="dk1"/>
                          </a:solidFill>
                        </a:rPr>
                        <a:t>Idea</a:t>
                      </a:r>
                      <a:endParaRPr b="1"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GB" sz="800">
                          <a:solidFill>
                            <a:schemeClr val="dk1"/>
                          </a:solidFill>
                        </a:rPr>
                        <a:t>Innovation</a:t>
                      </a:r>
                      <a:r>
                        <a:rPr lang="en-GB" sz="800">
                          <a:solidFill>
                            <a:schemeClr val="dk1"/>
                          </a:solidFill>
                        </a:rPr>
                        <a:t> (20 points): How unique and innovative is the idea?</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GB" sz="800">
                          <a:solidFill>
                            <a:schemeClr val="dk1"/>
                          </a:solidFill>
                        </a:rPr>
                        <a:t>Feasibility</a:t>
                      </a:r>
                      <a:r>
                        <a:rPr lang="en-GB" sz="800">
                          <a:solidFill>
                            <a:schemeClr val="dk1"/>
                          </a:solidFill>
                        </a:rPr>
                        <a:t> (20 points): Can the idea be realistically implemented given time and resources?</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GB" sz="800">
                          <a:solidFill>
                            <a:schemeClr val="dk1"/>
                          </a:solidFill>
                        </a:rPr>
                        <a:t>Impact</a:t>
                      </a:r>
                      <a:r>
                        <a:rPr lang="en-GB" sz="800">
                          <a:solidFill>
                            <a:schemeClr val="dk1"/>
                          </a:solidFill>
                        </a:rPr>
                        <a:t> (20 points): How significant is the problem or opportunity the idea addresses?</a:t>
                      </a:r>
                      <a:endParaRPr sz="800">
                        <a:solidFill>
                          <a:schemeClr val="dk1"/>
                        </a:solidFill>
                      </a:endParaRPr>
                    </a:p>
                    <a:p>
                      <a:pPr indent="0" lvl="0" marL="0" rtl="0" algn="l">
                        <a:spcBef>
                          <a:spcPts val="0"/>
                        </a:spcBef>
                        <a:spcAft>
                          <a:spcPts val="0"/>
                        </a:spcAft>
                        <a:buNone/>
                      </a:pPr>
                      <a:r>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GB" sz="800">
                          <a:solidFill>
                            <a:schemeClr val="dk1"/>
                          </a:solidFill>
                        </a:rPr>
                        <a:t>Relevance</a:t>
                      </a:r>
                      <a:r>
                        <a:rPr lang="en-GB" sz="800">
                          <a:solidFill>
                            <a:schemeClr val="dk1"/>
                          </a:solidFill>
                        </a:rPr>
                        <a:t> (20 points): How well does the idea align with the specified topics (AI, IoT, etc.)?</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GB" sz="800">
                          <a:solidFill>
                            <a:schemeClr val="dk1"/>
                          </a:solidFill>
                        </a:rPr>
                        <a:t>Differentiation</a:t>
                      </a:r>
                      <a:r>
                        <a:rPr lang="en-GB" sz="800">
                          <a:solidFill>
                            <a:schemeClr val="dk1"/>
                          </a:solidFill>
                        </a:rPr>
                        <a:t> (20 points): How does the idea improve upon existing solutions?</a:t>
                      </a:r>
                      <a:endParaRPr sz="800">
                        <a:solidFill>
                          <a:schemeClr val="dk1"/>
                        </a:solidFill>
                      </a:endParaRPr>
                    </a:p>
                    <a:p>
                      <a:pPr indent="0" lvl="0" marL="0" rtl="0" algn="l">
                        <a:spcBef>
                          <a:spcPts val="0"/>
                        </a:spcBef>
                        <a:spcAft>
                          <a:spcPts val="0"/>
                        </a:spcAft>
                        <a:buNone/>
                      </a:pPr>
                      <a:r>
                        <a:t/>
                      </a:r>
                      <a:endParaRPr b="1" sz="800">
                        <a:solidFill>
                          <a:schemeClr val="dk1"/>
                        </a:solidFill>
                      </a:endParaRPr>
                    </a:p>
                    <a:p>
                      <a:pPr indent="0" lvl="0" marL="0" rtl="0" algn="l">
                        <a:spcBef>
                          <a:spcPts val="0"/>
                        </a:spcBef>
                        <a:spcAft>
                          <a:spcPts val="0"/>
                        </a:spcAft>
                        <a:buNone/>
                      </a:pPr>
                      <a:r>
                        <a:t/>
                      </a:r>
                      <a:endParaRPr b="1"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031275">
                <a:tc>
                  <a:txBody>
                    <a:bodyPr/>
                    <a:lstStyle/>
                    <a:p>
                      <a:pPr indent="0" lvl="0" marL="0" rtl="0" algn="l">
                        <a:lnSpc>
                          <a:spcPct val="115000"/>
                        </a:lnSpc>
                        <a:spcBef>
                          <a:spcPts val="1200"/>
                        </a:spcBef>
                        <a:spcAft>
                          <a:spcPts val="0"/>
                        </a:spcAft>
                        <a:buNone/>
                      </a:pPr>
                      <a:r>
                        <a:rPr lang="en-GB" sz="800">
                          <a:solidFill>
                            <a:schemeClr val="dk1"/>
                          </a:solidFill>
                        </a:rPr>
                        <a:t>MindSpeak – Communicate with Clarity &amp; Calm, An app that helps you communicate </a:t>
                      </a:r>
                      <a:endParaRPr sz="800">
                        <a:solidFill>
                          <a:schemeClr val="dk1"/>
                        </a:solidFill>
                      </a:endParaRPr>
                    </a:p>
                    <a:p>
                      <a:pPr indent="0" lvl="0" marL="0" rtl="0" algn="l">
                        <a:spcBef>
                          <a:spcPts val="1200"/>
                        </a:spcBef>
                        <a:spcAft>
                          <a:spcPts val="0"/>
                        </a:spcAft>
                        <a:buNone/>
                      </a:pPr>
                      <a:r>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14/20 This idea of an app is already there like Orai, speeko and poised.</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17/20 The idea can focus on these feasibility that includes Ai-generated,GPS,motion and background audio.</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18/20 The impact of the idea is to help reduce stress,depression and anxiety as well as promoting healthy habits for the daily routine to improve the person’s mental and physical well-being.</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17/20 The idea is clearly relevant because the plan is to fix problems such as technology stress,busy lifestyle and plan to provide stress relief for everyone/</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16/20 This idea is to improve with this existing solution to help the people focus quietly and practise with their mindfulness.</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573175">
                <a:tc>
                  <a:txBody>
                    <a:bodyPr/>
                    <a:lstStyle/>
                    <a:p>
                      <a:pPr indent="0" lvl="0" marL="0" rtl="0" algn="l">
                        <a:spcBef>
                          <a:spcPts val="0"/>
                        </a:spcBef>
                        <a:spcAft>
                          <a:spcPts val="0"/>
                        </a:spcAft>
                        <a:buNone/>
                      </a:pPr>
                      <a:r>
                        <a:rPr lang="en-GB" sz="800">
                          <a:solidFill>
                            <a:schemeClr val="dk1"/>
                          </a:solidFill>
                        </a:rPr>
                        <a:t>Support Circle</a:t>
                      </a:r>
                      <a:endParaRPr sz="800">
                        <a:solidFill>
                          <a:schemeClr val="dk1"/>
                        </a:solidFill>
                      </a:endParaRPr>
                    </a:p>
                    <a:p>
                      <a:pPr indent="0" lvl="0" marL="0" rtl="0" algn="l">
                        <a:spcBef>
                          <a:spcPts val="0"/>
                        </a:spcBef>
                        <a:spcAft>
                          <a:spcPts val="0"/>
                        </a:spcAft>
                        <a:buNone/>
                      </a:pPr>
                      <a:r>
                        <a:rPr lang="en-GB" sz="800">
                          <a:solidFill>
                            <a:schemeClr val="dk1"/>
                          </a:solidFill>
                        </a:rPr>
                        <a:t>An app that helps with your mental health.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10/20, There are plenty of apps like this for example headspace, calm and Moodfit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19/20 The idea plans to have a time-balanced routine for mental health including how many minutes of meditating,foods for the day,etc.</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17/20 The impact of SupportCircle can help people’s mental health as mental health is the most important thing to take care of.</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18/20 The idea is comparable with other mental health apps in terms of the main topic being focused</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10/20 This app is like any other mental health app</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91575">
                <a:tc>
                  <a:txBody>
                    <a:bodyPr/>
                    <a:lstStyle/>
                    <a:p>
                      <a:pPr indent="0" lvl="0" marL="0" rtl="0" algn="l">
                        <a:spcBef>
                          <a:spcPts val="0"/>
                        </a:spcBef>
                        <a:spcAft>
                          <a:spcPts val="0"/>
                        </a:spcAft>
                        <a:buNone/>
                      </a:pPr>
                      <a:r>
                        <a:rPr lang="en-GB" sz="800">
                          <a:solidFill>
                            <a:schemeClr val="dk1"/>
                          </a:solidFill>
                        </a:rPr>
                        <a:t>MoodLink</a:t>
                      </a:r>
                      <a:endParaRPr sz="800">
                        <a:solidFill>
                          <a:schemeClr val="dk1"/>
                        </a:solidFill>
                      </a:endParaRPr>
                    </a:p>
                    <a:p>
                      <a:pPr indent="0" lvl="0" marL="0" rtl="0" algn="l">
                        <a:spcBef>
                          <a:spcPts val="0"/>
                        </a:spcBef>
                        <a:spcAft>
                          <a:spcPts val="0"/>
                        </a:spcAft>
                        <a:buNone/>
                      </a:pPr>
                      <a:r>
                        <a:rPr lang="en-GB" sz="800">
                          <a:solidFill>
                            <a:schemeClr val="dk1"/>
                          </a:solidFill>
                        </a:rPr>
                        <a:t>An app that tracks your behaviour to alert you before a mental health crisis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18/20, it's more just a mental health app, more unique than a regular mental health app.</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10/20, if we were going to do this idea, it would take more than a term.</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15/20, this app will be very useful for people who are not in the best of places in terms for their mental health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16/20, This is app is relevant as we are trying to help people’s mental health and communication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18/20 The idea of the app should meet the essential requirement targeted at the customers with bad mental health</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90" name="Google Shape;190;p29"/>
          <p:cNvSpPr txBox="1"/>
          <p:nvPr/>
        </p:nvSpPr>
        <p:spPr>
          <a:xfrm>
            <a:off x="3292650" y="0"/>
            <a:ext cx="277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Lato"/>
                <a:ea typeface="Lato"/>
                <a:cs typeface="Lato"/>
                <a:sym typeface="Lato"/>
              </a:rPr>
              <a:t>Evaluation table (alternative ideas)</a:t>
            </a:r>
            <a:endParaRPr sz="1300">
              <a:solidFill>
                <a:schemeClr val="dk1"/>
              </a:solidFill>
              <a:latin typeface="Lato"/>
              <a:ea typeface="Lato"/>
              <a:cs typeface="Lato"/>
              <a:sym typeface="Lato"/>
            </a:endParaRPr>
          </a:p>
        </p:txBody>
      </p:sp>
      <p:sp>
        <p:nvSpPr>
          <p:cNvPr id="191" name="Google Shape;191;p29"/>
          <p:cNvSpPr txBox="1"/>
          <p:nvPr/>
        </p:nvSpPr>
        <p:spPr>
          <a:xfrm>
            <a:off x="0" y="4212100"/>
            <a:ext cx="2431500" cy="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Mindspeak-82/100</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Support Circle-74/100</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Moodlink-77/100</a:t>
            </a:r>
            <a:endParaRPr sz="1800">
              <a:solidFill>
                <a:schemeClr val="dk1"/>
              </a:solidFill>
              <a:latin typeface="Roboto"/>
              <a:ea typeface="Roboto"/>
              <a:cs typeface="Roboto"/>
              <a:sym typeface="Roboto"/>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nvSpPr>
        <p:spPr>
          <a:xfrm>
            <a:off x="3753750" y="0"/>
            <a:ext cx="1226100" cy="5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Site Map</a:t>
            </a:r>
            <a:endParaRPr sz="1800">
              <a:solidFill>
                <a:schemeClr val="dk1"/>
              </a:solidFill>
              <a:latin typeface="Roboto"/>
              <a:ea typeface="Roboto"/>
              <a:cs typeface="Roboto"/>
              <a:sym typeface="Roboto"/>
            </a:endParaRPr>
          </a:p>
        </p:txBody>
      </p:sp>
      <p:sp>
        <p:nvSpPr>
          <p:cNvPr id="197" name="Google Shape;197;p30"/>
          <p:cNvSpPr txBox="1"/>
          <p:nvPr/>
        </p:nvSpPr>
        <p:spPr>
          <a:xfrm>
            <a:off x="1000970" y="2153439"/>
            <a:ext cx="7142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98" name="Google Shape;198;p30"/>
          <p:cNvSpPr txBox="1"/>
          <p:nvPr/>
        </p:nvSpPr>
        <p:spPr>
          <a:xfrm>
            <a:off x="0" y="1178775"/>
            <a:ext cx="33975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https://www.gloomaps.com/Cak7xKJXfX</a:t>
            </a:r>
            <a:endParaRPr/>
          </a:p>
          <a:p>
            <a:pPr indent="0" lvl="0" marL="0" rtl="0" algn="l">
              <a:spcBef>
                <a:spcPts val="0"/>
              </a:spcBef>
              <a:spcAft>
                <a:spcPts val="0"/>
              </a:spcAft>
              <a:buNone/>
            </a:pPr>
            <a:r>
              <a:t/>
            </a:r>
            <a:endParaRPr/>
          </a:p>
        </p:txBody>
      </p:sp>
      <p:sp>
        <p:nvSpPr>
          <p:cNvPr id="199" name="Google Shape;199;p30"/>
          <p:cNvSpPr txBox="1"/>
          <p:nvPr/>
        </p:nvSpPr>
        <p:spPr>
          <a:xfrm>
            <a:off x="0" y="355900"/>
            <a:ext cx="22839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This is the site map:</a:t>
            </a:r>
            <a:endParaRPr sz="1800">
              <a:solidFill>
                <a:schemeClr val="dk1"/>
              </a:solidFill>
              <a:latin typeface="Roboto"/>
              <a:ea typeface="Roboto"/>
              <a:cs typeface="Roboto"/>
              <a:sym typeface="Roboto"/>
            </a:endParaRPr>
          </a:p>
        </p:txBody>
      </p:sp>
      <p:pic>
        <p:nvPicPr>
          <p:cNvPr id="200" name="Google Shape;200;p30"/>
          <p:cNvPicPr preferRelativeResize="0"/>
          <p:nvPr/>
        </p:nvPicPr>
        <p:blipFill>
          <a:blip r:embed="rId4">
            <a:alphaModFix/>
          </a:blip>
          <a:stretch>
            <a:fillRect/>
          </a:stretch>
        </p:blipFill>
        <p:spPr>
          <a:xfrm>
            <a:off x="5857025" y="2617239"/>
            <a:ext cx="2819400" cy="1619250"/>
          </a:xfrm>
          <a:prstGeom prst="rect">
            <a:avLst/>
          </a:prstGeom>
          <a:noFill/>
          <a:ln>
            <a:noFill/>
          </a:ln>
        </p:spPr>
      </p:pic>
    </p:spTree>
  </p:cSld>
  <p:clrMapOvr>
    <a:masterClrMapping/>
  </p:clrMapOvr>
  <mc:AlternateContent>
    <mc:Choice Requires="p14">
      <p:transition spd="slow" p14:dur="1300">
        <p:p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nvSpPr>
        <p:spPr>
          <a:xfrm>
            <a:off x="3422700" y="0"/>
            <a:ext cx="229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dk1"/>
                </a:solidFill>
                <a:latin typeface="Roboto Slab"/>
                <a:ea typeface="Roboto Slab"/>
                <a:cs typeface="Roboto Slab"/>
                <a:sym typeface="Roboto Slab"/>
              </a:rPr>
              <a:t>Storyboard:</a:t>
            </a:r>
            <a:endParaRPr sz="3000">
              <a:solidFill>
                <a:schemeClr val="dk1"/>
              </a:solidFill>
              <a:latin typeface="Roboto Slab"/>
              <a:ea typeface="Roboto Slab"/>
              <a:cs typeface="Roboto Slab"/>
              <a:sym typeface="Roboto Slab"/>
            </a:endParaRPr>
          </a:p>
        </p:txBody>
      </p:sp>
      <p:sp>
        <p:nvSpPr>
          <p:cNvPr id="206" name="Google Shape;206;p31"/>
          <p:cNvSpPr txBox="1"/>
          <p:nvPr/>
        </p:nvSpPr>
        <p:spPr>
          <a:xfrm>
            <a:off x="0" y="197875"/>
            <a:ext cx="270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Lato"/>
                <a:ea typeface="Lato"/>
                <a:cs typeface="Lato"/>
                <a:sym typeface="Lato"/>
              </a:rPr>
              <a:t>This is how </a:t>
            </a:r>
            <a:r>
              <a:rPr lang="en-GB" sz="1300">
                <a:solidFill>
                  <a:schemeClr val="dk1"/>
                </a:solidFill>
                <a:latin typeface="Lato"/>
                <a:ea typeface="Lato"/>
                <a:cs typeface="Lato"/>
                <a:sym typeface="Lato"/>
              </a:rPr>
              <a:t>the</a:t>
            </a:r>
            <a:r>
              <a:rPr lang="en-GB" sz="1300">
                <a:solidFill>
                  <a:schemeClr val="dk1"/>
                </a:solidFill>
                <a:latin typeface="Lato"/>
                <a:ea typeface="Lato"/>
                <a:cs typeface="Lato"/>
                <a:sym typeface="Lato"/>
              </a:rPr>
              <a:t> app would look like:</a:t>
            </a:r>
            <a:endParaRPr sz="1300">
              <a:solidFill>
                <a:schemeClr val="dk1"/>
              </a:solidFill>
              <a:latin typeface="Lato"/>
              <a:ea typeface="Lato"/>
              <a:cs typeface="Lato"/>
              <a:sym typeface="Lato"/>
            </a:endParaRPr>
          </a:p>
        </p:txBody>
      </p:sp>
      <p:sp>
        <p:nvSpPr>
          <p:cNvPr id="207" name="Google Shape;207;p31"/>
          <p:cNvSpPr txBox="1"/>
          <p:nvPr/>
        </p:nvSpPr>
        <p:spPr>
          <a:xfrm>
            <a:off x="0" y="582775"/>
            <a:ext cx="1793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This is the dashboard:</a:t>
            </a:r>
            <a:endParaRPr sz="1300">
              <a:solidFill>
                <a:schemeClr val="lt1"/>
              </a:solidFill>
              <a:latin typeface="Lato"/>
              <a:ea typeface="Lato"/>
              <a:cs typeface="Lato"/>
              <a:sym typeface="Lato"/>
            </a:endParaRPr>
          </a:p>
        </p:txBody>
      </p:sp>
      <p:cxnSp>
        <p:nvCxnSpPr>
          <p:cNvPr id="208" name="Google Shape;208;p31"/>
          <p:cNvCxnSpPr/>
          <p:nvPr/>
        </p:nvCxnSpPr>
        <p:spPr>
          <a:xfrm flipH="1">
            <a:off x="1776550" y="3453750"/>
            <a:ext cx="760800" cy="27300"/>
          </a:xfrm>
          <a:prstGeom prst="straightConnector1">
            <a:avLst/>
          </a:prstGeom>
          <a:noFill/>
          <a:ln cap="flat" cmpd="sng" w="9525">
            <a:solidFill>
              <a:srgbClr val="000000"/>
            </a:solidFill>
            <a:prstDash val="solid"/>
            <a:round/>
            <a:headEnd len="med" w="med" type="none"/>
            <a:tailEnd len="med" w="med" type="triangle"/>
          </a:ln>
        </p:spPr>
      </p:cxnSp>
      <p:cxnSp>
        <p:nvCxnSpPr>
          <p:cNvPr id="209" name="Google Shape;209;p31"/>
          <p:cNvCxnSpPr/>
          <p:nvPr/>
        </p:nvCxnSpPr>
        <p:spPr>
          <a:xfrm rot="10800000">
            <a:off x="1747600" y="3844225"/>
            <a:ext cx="659400" cy="8400"/>
          </a:xfrm>
          <a:prstGeom prst="straightConnector1">
            <a:avLst/>
          </a:prstGeom>
          <a:noFill/>
          <a:ln cap="flat" cmpd="sng" w="9525">
            <a:solidFill>
              <a:srgbClr val="000000"/>
            </a:solidFill>
            <a:prstDash val="solid"/>
            <a:round/>
            <a:headEnd len="med" w="med" type="none"/>
            <a:tailEnd len="med" w="med" type="triangle"/>
          </a:ln>
        </p:spPr>
      </p:cxnSp>
      <p:sp>
        <p:nvSpPr>
          <p:cNvPr id="210" name="Google Shape;210;p31"/>
          <p:cNvSpPr txBox="1"/>
          <p:nvPr/>
        </p:nvSpPr>
        <p:spPr>
          <a:xfrm>
            <a:off x="2537350" y="3274950"/>
            <a:ext cx="5215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latin typeface="Lato"/>
                <a:ea typeface="Lato"/>
                <a:cs typeface="Lato"/>
                <a:sym typeface="Lato"/>
              </a:rPr>
              <a:t>If you click on “Speaking practice” It will </a:t>
            </a:r>
            <a:r>
              <a:rPr lang="en-GB" sz="1100">
                <a:solidFill>
                  <a:schemeClr val="dk1"/>
                </a:solidFill>
                <a:latin typeface="Lato"/>
                <a:ea typeface="Lato"/>
                <a:cs typeface="Lato"/>
                <a:sym typeface="Lato"/>
              </a:rPr>
              <a:t>open</a:t>
            </a:r>
            <a:r>
              <a:rPr lang="en-GB" sz="1100">
                <a:solidFill>
                  <a:schemeClr val="dk1"/>
                </a:solidFill>
                <a:latin typeface="Lato"/>
                <a:ea typeface="Lato"/>
                <a:cs typeface="Lato"/>
                <a:sym typeface="Lato"/>
              </a:rPr>
              <a:t> up a new page, giving you different </a:t>
            </a:r>
            <a:r>
              <a:rPr lang="en-GB" sz="1100">
                <a:solidFill>
                  <a:schemeClr val="dk1"/>
                </a:solidFill>
                <a:latin typeface="Lato"/>
                <a:ea typeface="Lato"/>
                <a:cs typeface="Lato"/>
                <a:sym typeface="Lato"/>
              </a:rPr>
              <a:t>scenarios</a:t>
            </a:r>
            <a:r>
              <a:rPr lang="en-GB" sz="1100">
                <a:solidFill>
                  <a:schemeClr val="dk1"/>
                </a:solidFill>
                <a:latin typeface="Lato"/>
                <a:ea typeface="Lato"/>
                <a:cs typeface="Lato"/>
                <a:sym typeface="Lato"/>
              </a:rPr>
              <a:t> for example job interviews and gives you different prompts </a:t>
            </a:r>
            <a:endParaRPr sz="1100">
              <a:solidFill>
                <a:schemeClr val="dk1"/>
              </a:solidFill>
              <a:latin typeface="Lato"/>
              <a:ea typeface="Lato"/>
              <a:cs typeface="Lato"/>
              <a:sym typeface="Lato"/>
            </a:endParaRPr>
          </a:p>
        </p:txBody>
      </p:sp>
      <p:sp>
        <p:nvSpPr>
          <p:cNvPr id="211" name="Google Shape;211;p31"/>
          <p:cNvSpPr txBox="1"/>
          <p:nvPr/>
        </p:nvSpPr>
        <p:spPr>
          <a:xfrm>
            <a:off x="2468200" y="3798150"/>
            <a:ext cx="50178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Lato"/>
                <a:ea typeface="Lato"/>
                <a:cs typeface="Lato"/>
                <a:sym typeface="Lato"/>
              </a:rPr>
              <a:t>If you click “Breathing </a:t>
            </a:r>
            <a:r>
              <a:rPr lang="en-GB" sz="1100">
                <a:solidFill>
                  <a:schemeClr val="dk1"/>
                </a:solidFill>
                <a:latin typeface="Lato"/>
                <a:ea typeface="Lato"/>
                <a:cs typeface="Lato"/>
                <a:sym typeface="Lato"/>
              </a:rPr>
              <a:t>Exercises</a:t>
            </a:r>
            <a:r>
              <a:rPr lang="en-GB" sz="1100">
                <a:solidFill>
                  <a:schemeClr val="dk1"/>
                </a:solidFill>
                <a:latin typeface="Lato"/>
                <a:ea typeface="Lato"/>
                <a:cs typeface="Lato"/>
                <a:sym typeface="Lato"/>
              </a:rPr>
              <a:t>” and “meditation” It will open up a new page, guiding the wellness </a:t>
            </a:r>
            <a:r>
              <a:rPr lang="en-GB" sz="1100">
                <a:solidFill>
                  <a:schemeClr val="dk1"/>
                </a:solidFill>
                <a:latin typeface="Lato"/>
                <a:ea typeface="Lato"/>
                <a:cs typeface="Lato"/>
                <a:sym typeface="Lato"/>
              </a:rPr>
              <a:t>activities</a:t>
            </a:r>
            <a:r>
              <a:rPr lang="en-GB" sz="1100">
                <a:solidFill>
                  <a:schemeClr val="dk1"/>
                </a:solidFill>
                <a:latin typeface="Lato"/>
                <a:ea typeface="Lato"/>
                <a:cs typeface="Lato"/>
                <a:sym typeface="Lato"/>
              </a:rPr>
              <a:t> like body scan,confidence boost and guided meditation</a:t>
            </a:r>
            <a:endParaRPr sz="1100">
              <a:solidFill>
                <a:schemeClr val="dk1"/>
              </a:solidFill>
              <a:latin typeface="Lato"/>
              <a:ea typeface="Lato"/>
              <a:cs typeface="Lato"/>
              <a:sym typeface="Lato"/>
            </a:endParaRPr>
          </a:p>
        </p:txBody>
      </p:sp>
      <p:sp>
        <p:nvSpPr>
          <p:cNvPr id="212" name="Google Shape;212;p31"/>
          <p:cNvSpPr txBox="1"/>
          <p:nvPr/>
        </p:nvSpPr>
        <p:spPr>
          <a:xfrm>
            <a:off x="2537350" y="2610350"/>
            <a:ext cx="574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latin typeface="Lato"/>
                <a:ea typeface="Lato"/>
                <a:cs typeface="Lato"/>
                <a:sym typeface="Lato"/>
              </a:rPr>
              <a:t>This quote sets a very good example for people struggling with mental health</a:t>
            </a:r>
            <a:endParaRPr sz="1100">
              <a:solidFill>
                <a:schemeClr val="dk1"/>
              </a:solidFill>
              <a:latin typeface="Lato"/>
              <a:ea typeface="Lato"/>
              <a:cs typeface="Lato"/>
              <a:sym typeface="Lato"/>
            </a:endParaRPr>
          </a:p>
        </p:txBody>
      </p:sp>
      <p:cxnSp>
        <p:nvCxnSpPr>
          <p:cNvPr id="213" name="Google Shape;213;p31"/>
          <p:cNvCxnSpPr>
            <a:endCxn id="212" idx="1"/>
          </p:cNvCxnSpPr>
          <p:nvPr/>
        </p:nvCxnSpPr>
        <p:spPr>
          <a:xfrm>
            <a:off x="1617250" y="2730650"/>
            <a:ext cx="920100" cy="56700"/>
          </a:xfrm>
          <a:prstGeom prst="straightConnector1">
            <a:avLst/>
          </a:prstGeom>
          <a:noFill/>
          <a:ln cap="flat" cmpd="sng" w="9525">
            <a:solidFill>
              <a:srgbClr val="000000"/>
            </a:solidFill>
            <a:prstDash val="solid"/>
            <a:round/>
            <a:headEnd len="med" w="med" type="none"/>
            <a:tailEnd len="med" w="med" type="none"/>
          </a:ln>
        </p:spPr>
      </p:cxnSp>
      <p:pic>
        <p:nvPicPr>
          <p:cNvPr id="214" name="Google Shape;214;p31" title="Screenshot 2025-09-08 185043.png"/>
          <p:cNvPicPr preferRelativeResize="0"/>
          <p:nvPr/>
        </p:nvPicPr>
        <p:blipFill>
          <a:blip r:embed="rId3">
            <a:alphaModFix/>
          </a:blip>
          <a:stretch>
            <a:fillRect/>
          </a:stretch>
        </p:blipFill>
        <p:spPr>
          <a:xfrm>
            <a:off x="0" y="1205610"/>
            <a:ext cx="1793100" cy="3937892"/>
          </a:xfrm>
          <a:prstGeom prst="rect">
            <a:avLst/>
          </a:prstGeom>
          <a:noFill/>
          <a:ln>
            <a:noFill/>
          </a:ln>
        </p:spPr>
      </p:pic>
    </p:spTree>
  </p:cSld>
  <p:clrMapOvr>
    <a:masterClrMapping/>
  </p:clrMapOvr>
  <mc:AlternateContent>
    <mc:Choice Requires="p14">
      <p:transition spd="slow" p14:dur="13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2286000" y="-250475"/>
            <a:ext cx="4572000" cy="914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is this app about? </a:t>
            </a:r>
            <a:endParaRPr/>
          </a:p>
        </p:txBody>
      </p:sp>
      <p:sp>
        <p:nvSpPr>
          <p:cNvPr id="70" name="Google Shape;70;p14"/>
          <p:cNvSpPr txBox="1"/>
          <p:nvPr>
            <p:ph idx="1" type="body"/>
          </p:nvPr>
        </p:nvSpPr>
        <p:spPr>
          <a:xfrm>
            <a:off x="0" y="914100"/>
            <a:ext cx="9144000" cy="42294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n-GB" sz="1200">
                <a:solidFill>
                  <a:srgbClr val="FFFFFF"/>
                </a:solidFill>
                <a:latin typeface="Arial"/>
                <a:ea typeface="Arial"/>
                <a:cs typeface="Arial"/>
                <a:sym typeface="Arial"/>
              </a:rPr>
              <a:t>-Its an app designed to help you speak more naturally and professionally less like a robot and more like yourself. </a:t>
            </a:r>
            <a:endParaRPr sz="120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rPr lang="en-GB" sz="1200">
                <a:solidFill>
                  <a:srgbClr val="FFFFFF"/>
                </a:solidFill>
                <a:latin typeface="Arial"/>
                <a:ea typeface="Arial"/>
                <a:cs typeface="Arial"/>
                <a:sym typeface="Arial"/>
              </a:rPr>
              <a:t>-MindSpeak aims for a 5-star user rating by reducing stress and anxiety through features like guided meditation and breathing exercises. </a:t>
            </a:r>
            <a:endParaRPr sz="120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rPr lang="en-GB" sz="1200">
                <a:solidFill>
                  <a:srgbClr val="FFFFFF"/>
                </a:solidFill>
                <a:latin typeface="Arial"/>
                <a:ea typeface="Arial"/>
                <a:cs typeface="Arial"/>
                <a:sym typeface="Arial"/>
              </a:rPr>
              <a:t>-These tools promote a calm state of mind, making the app an essential companion for anyone looking to enhance their communication skills. </a:t>
            </a:r>
            <a:endParaRPr sz="1200">
              <a:solidFill>
                <a:srgbClr val="FFFFFF"/>
              </a:solidFill>
              <a:latin typeface="Arial"/>
              <a:ea typeface="Arial"/>
              <a:cs typeface="Arial"/>
              <a:sym typeface="Arial"/>
            </a:endParaRPr>
          </a:p>
          <a:p>
            <a:pPr indent="0" lvl="0" marL="0" rtl="0" algn="l">
              <a:lnSpc>
                <a:spcPct val="115000"/>
              </a:lnSpc>
              <a:spcBef>
                <a:spcPts val="1200"/>
              </a:spcBef>
              <a:spcAft>
                <a:spcPts val="200"/>
              </a:spcAft>
              <a:buNone/>
            </a:pPr>
            <a:r>
              <a:rPr lang="en-GB" sz="1200">
                <a:solidFill>
                  <a:srgbClr val="FFFFFF"/>
                </a:solidFill>
                <a:latin typeface="Arial"/>
                <a:ea typeface="Arial"/>
                <a:cs typeface="Arial"/>
                <a:sym typeface="Arial"/>
              </a:rPr>
              <a:t>-The more users engage with MindSpeak, the more their confidence and speaking abilities improve, fostering a safe and healthy environment that supports better mental health overall. </a:t>
            </a:r>
            <a:endParaRPr>
              <a:solidFill>
                <a:srgbClr val="FFFFFF"/>
              </a:solidFill>
            </a:endParaRPr>
          </a:p>
        </p:txBody>
      </p:sp>
      <p:pic>
        <p:nvPicPr>
          <p:cNvPr id="71" name="Google Shape;71;p14"/>
          <p:cNvPicPr preferRelativeResize="0"/>
          <p:nvPr/>
        </p:nvPicPr>
        <p:blipFill>
          <a:blip r:embed="rId3">
            <a:alphaModFix/>
          </a:blip>
          <a:stretch>
            <a:fillRect/>
          </a:stretch>
        </p:blipFill>
        <p:spPr>
          <a:xfrm>
            <a:off x="0" y="3115556"/>
            <a:ext cx="3077800" cy="2145175"/>
          </a:xfrm>
          <a:prstGeom prst="rect">
            <a:avLst/>
          </a:prstGeom>
          <a:noFill/>
          <a:ln>
            <a:noFill/>
          </a:ln>
        </p:spPr>
      </p:pic>
      <p:pic>
        <p:nvPicPr>
          <p:cNvPr id="72" name="Google Shape;72;p14"/>
          <p:cNvPicPr preferRelativeResize="0"/>
          <p:nvPr/>
        </p:nvPicPr>
        <p:blipFill>
          <a:blip r:embed="rId4">
            <a:alphaModFix/>
          </a:blip>
          <a:stretch>
            <a:fillRect/>
          </a:stretch>
        </p:blipFill>
        <p:spPr>
          <a:xfrm>
            <a:off x="3384287" y="3489912"/>
            <a:ext cx="1558050" cy="1162000"/>
          </a:xfrm>
          <a:prstGeom prst="rect">
            <a:avLst/>
          </a:prstGeom>
          <a:noFill/>
          <a:ln>
            <a:noFill/>
          </a:ln>
        </p:spPr>
      </p:pic>
      <p:pic>
        <p:nvPicPr>
          <p:cNvPr id="73" name="Google Shape;73;p14"/>
          <p:cNvPicPr preferRelativeResize="0"/>
          <p:nvPr/>
        </p:nvPicPr>
        <p:blipFill>
          <a:blip r:embed="rId5">
            <a:alphaModFix/>
          </a:blip>
          <a:stretch>
            <a:fillRect/>
          </a:stretch>
        </p:blipFill>
        <p:spPr>
          <a:xfrm>
            <a:off x="5248825" y="2943125"/>
            <a:ext cx="2520576" cy="2255575"/>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1000"/>
                                        <p:tgtEl>
                                          <p:spTgt spid="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000"/>
                                        <p:tgtEl>
                                          <p:spTgt spid="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nvSpPr>
        <p:spPr>
          <a:xfrm>
            <a:off x="6900" y="0"/>
            <a:ext cx="913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dk1"/>
                </a:solidFill>
                <a:latin typeface="Roboto Slab"/>
                <a:ea typeface="Roboto Slab"/>
                <a:cs typeface="Roboto Slab"/>
                <a:sym typeface="Roboto Slab"/>
              </a:rPr>
              <a:t>How does </a:t>
            </a:r>
            <a:r>
              <a:rPr lang="en-GB" sz="2800">
                <a:solidFill>
                  <a:schemeClr val="dk1"/>
                </a:solidFill>
                <a:latin typeface="Roboto Slab"/>
                <a:ea typeface="Roboto Slab"/>
                <a:cs typeface="Roboto Slab"/>
                <a:sym typeface="Roboto Slab"/>
              </a:rPr>
              <a:t>different</a:t>
            </a:r>
            <a:r>
              <a:rPr lang="en-GB" sz="2800">
                <a:solidFill>
                  <a:schemeClr val="dk1"/>
                </a:solidFill>
                <a:latin typeface="Roboto Slab"/>
                <a:ea typeface="Roboto Slab"/>
                <a:cs typeface="Roboto Slab"/>
                <a:sym typeface="Roboto Slab"/>
              </a:rPr>
              <a:t> pages works: (speaking practice) </a:t>
            </a:r>
            <a:endParaRPr sz="2800">
              <a:solidFill>
                <a:schemeClr val="lt1"/>
              </a:solidFill>
              <a:latin typeface="Roboto Slab"/>
              <a:ea typeface="Roboto Slab"/>
              <a:cs typeface="Roboto Slab"/>
              <a:sym typeface="Roboto Slab"/>
            </a:endParaRPr>
          </a:p>
        </p:txBody>
      </p:sp>
      <p:pic>
        <p:nvPicPr>
          <p:cNvPr id="220" name="Google Shape;220;p32" title="Screenshot 2025-09-08 120520.png"/>
          <p:cNvPicPr preferRelativeResize="0"/>
          <p:nvPr/>
        </p:nvPicPr>
        <p:blipFill>
          <a:blip r:embed="rId3">
            <a:alphaModFix/>
          </a:blip>
          <a:stretch>
            <a:fillRect/>
          </a:stretch>
        </p:blipFill>
        <p:spPr>
          <a:xfrm>
            <a:off x="6097700" y="705263"/>
            <a:ext cx="1766701" cy="3370348"/>
          </a:xfrm>
          <a:prstGeom prst="rect">
            <a:avLst/>
          </a:prstGeom>
          <a:noFill/>
          <a:ln>
            <a:noFill/>
          </a:ln>
        </p:spPr>
      </p:pic>
      <p:sp>
        <p:nvSpPr>
          <p:cNvPr id="221" name="Google Shape;221;p32"/>
          <p:cNvSpPr txBox="1"/>
          <p:nvPr/>
        </p:nvSpPr>
        <p:spPr>
          <a:xfrm>
            <a:off x="7809850" y="1184000"/>
            <a:ext cx="14421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Lato"/>
                <a:ea typeface="Lato"/>
                <a:cs typeface="Lato"/>
                <a:sym typeface="Lato"/>
              </a:rPr>
              <a:t>Speaking prompts refreshes after you complete the exercise </a:t>
            </a:r>
            <a:endParaRPr sz="1300">
              <a:solidFill>
                <a:schemeClr val="dk1"/>
              </a:solidFill>
              <a:latin typeface="Lato"/>
              <a:ea typeface="Lato"/>
              <a:cs typeface="Lato"/>
              <a:sym typeface="Lato"/>
            </a:endParaRPr>
          </a:p>
        </p:txBody>
      </p:sp>
      <p:pic>
        <p:nvPicPr>
          <p:cNvPr id="222" name="Google Shape;222;p32" title="Screenshot 2025-09-08 185043.png"/>
          <p:cNvPicPr preferRelativeResize="0"/>
          <p:nvPr/>
        </p:nvPicPr>
        <p:blipFill>
          <a:blip r:embed="rId4">
            <a:alphaModFix/>
          </a:blip>
          <a:stretch>
            <a:fillRect/>
          </a:stretch>
        </p:blipFill>
        <p:spPr>
          <a:xfrm>
            <a:off x="6900" y="658967"/>
            <a:ext cx="1616325" cy="3549674"/>
          </a:xfrm>
          <a:prstGeom prst="rect">
            <a:avLst/>
          </a:prstGeom>
          <a:noFill/>
          <a:ln>
            <a:noFill/>
          </a:ln>
        </p:spPr>
      </p:pic>
      <p:cxnSp>
        <p:nvCxnSpPr>
          <p:cNvPr id="223" name="Google Shape;223;p32"/>
          <p:cNvCxnSpPr/>
          <p:nvPr/>
        </p:nvCxnSpPr>
        <p:spPr>
          <a:xfrm flipH="1" rot="10800000">
            <a:off x="1419375" y="1638900"/>
            <a:ext cx="1754400" cy="995700"/>
          </a:xfrm>
          <a:prstGeom prst="straightConnector1">
            <a:avLst/>
          </a:prstGeom>
          <a:noFill/>
          <a:ln cap="flat" cmpd="sng" w="9525">
            <a:solidFill>
              <a:srgbClr val="000000"/>
            </a:solidFill>
            <a:prstDash val="solid"/>
            <a:round/>
            <a:headEnd len="med" w="med" type="none"/>
            <a:tailEnd len="med" w="med" type="triangle"/>
          </a:ln>
        </p:spPr>
      </p:cxnSp>
      <p:pic>
        <p:nvPicPr>
          <p:cNvPr id="224" name="Google Shape;224;p32" title="Screenshot 2025-09-08 120349.png"/>
          <p:cNvPicPr preferRelativeResize="0"/>
          <p:nvPr/>
        </p:nvPicPr>
        <p:blipFill>
          <a:blip r:embed="rId5">
            <a:alphaModFix/>
          </a:blip>
          <a:stretch>
            <a:fillRect/>
          </a:stretch>
        </p:blipFill>
        <p:spPr>
          <a:xfrm>
            <a:off x="3173775" y="615588"/>
            <a:ext cx="1616324" cy="3435099"/>
          </a:xfrm>
          <a:prstGeom prst="rect">
            <a:avLst/>
          </a:prstGeom>
          <a:noFill/>
          <a:ln>
            <a:noFill/>
          </a:ln>
        </p:spPr>
      </p:pic>
      <p:cxnSp>
        <p:nvCxnSpPr>
          <p:cNvPr id="225" name="Google Shape;225;p32"/>
          <p:cNvCxnSpPr/>
          <p:nvPr/>
        </p:nvCxnSpPr>
        <p:spPr>
          <a:xfrm>
            <a:off x="4594075" y="1589800"/>
            <a:ext cx="1877400" cy="678300"/>
          </a:xfrm>
          <a:prstGeom prst="straightConnector1">
            <a:avLst/>
          </a:prstGeom>
          <a:noFill/>
          <a:ln cap="flat" cmpd="sng" w="9525">
            <a:solidFill>
              <a:srgbClr val="000000"/>
            </a:solidFill>
            <a:prstDash val="solid"/>
            <a:round/>
            <a:headEnd len="med" w="med" type="none"/>
            <a:tailEnd len="med" w="med" type="triangle"/>
          </a:ln>
        </p:spPr>
      </p:cxnSp>
      <p:cxnSp>
        <p:nvCxnSpPr>
          <p:cNvPr id="226" name="Google Shape;226;p32"/>
          <p:cNvCxnSpPr/>
          <p:nvPr/>
        </p:nvCxnSpPr>
        <p:spPr>
          <a:xfrm flipH="1" rot="10800000">
            <a:off x="7256475" y="1513088"/>
            <a:ext cx="572100" cy="24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3" title="Screenshot 2025-09-08 185043.png"/>
          <p:cNvPicPr preferRelativeResize="0"/>
          <p:nvPr/>
        </p:nvPicPr>
        <p:blipFill>
          <a:blip r:embed="rId3">
            <a:alphaModFix/>
          </a:blip>
          <a:stretch>
            <a:fillRect/>
          </a:stretch>
        </p:blipFill>
        <p:spPr>
          <a:xfrm>
            <a:off x="0" y="615592"/>
            <a:ext cx="1616325" cy="3549674"/>
          </a:xfrm>
          <a:prstGeom prst="rect">
            <a:avLst/>
          </a:prstGeom>
          <a:noFill/>
          <a:ln>
            <a:noFill/>
          </a:ln>
        </p:spPr>
      </p:pic>
      <p:cxnSp>
        <p:nvCxnSpPr>
          <p:cNvPr id="232" name="Google Shape;232;p33"/>
          <p:cNvCxnSpPr/>
          <p:nvPr/>
        </p:nvCxnSpPr>
        <p:spPr>
          <a:xfrm flipH="1" rot="10800000">
            <a:off x="1296750" y="2091575"/>
            <a:ext cx="1822500" cy="632100"/>
          </a:xfrm>
          <a:prstGeom prst="straightConnector1">
            <a:avLst/>
          </a:prstGeom>
          <a:noFill/>
          <a:ln cap="flat" cmpd="sng" w="9525">
            <a:solidFill>
              <a:srgbClr val="000000"/>
            </a:solidFill>
            <a:prstDash val="solid"/>
            <a:round/>
            <a:headEnd len="med" w="med" type="none"/>
            <a:tailEnd len="med" w="med" type="triangle"/>
          </a:ln>
        </p:spPr>
      </p:cxnSp>
      <p:pic>
        <p:nvPicPr>
          <p:cNvPr id="233" name="Google Shape;233;p33" title="Screenshot 2025-09-08 120349.png"/>
          <p:cNvPicPr preferRelativeResize="0"/>
          <p:nvPr/>
        </p:nvPicPr>
        <p:blipFill>
          <a:blip r:embed="rId4">
            <a:alphaModFix/>
          </a:blip>
          <a:stretch>
            <a:fillRect/>
          </a:stretch>
        </p:blipFill>
        <p:spPr>
          <a:xfrm>
            <a:off x="3207413" y="622750"/>
            <a:ext cx="1616324" cy="3435099"/>
          </a:xfrm>
          <a:prstGeom prst="rect">
            <a:avLst/>
          </a:prstGeom>
          <a:noFill/>
          <a:ln>
            <a:noFill/>
          </a:ln>
        </p:spPr>
      </p:pic>
      <p:cxnSp>
        <p:nvCxnSpPr>
          <p:cNvPr id="234" name="Google Shape;234;p33"/>
          <p:cNvCxnSpPr/>
          <p:nvPr/>
        </p:nvCxnSpPr>
        <p:spPr>
          <a:xfrm flipH="1" rot="10800000">
            <a:off x="4500625" y="1928100"/>
            <a:ext cx="1832100" cy="101700"/>
          </a:xfrm>
          <a:prstGeom prst="straightConnector1">
            <a:avLst/>
          </a:prstGeom>
          <a:noFill/>
          <a:ln cap="flat" cmpd="sng" w="9525">
            <a:solidFill>
              <a:srgbClr val="000000"/>
            </a:solidFill>
            <a:prstDash val="solid"/>
            <a:round/>
            <a:headEnd len="med" w="med" type="none"/>
            <a:tailEnd len="med" w="med" type="triangle"/>
          </a:ln>
        </p:spPr>
      </p:cxnSp>
      <p:pic>
        <p:nvPicPr>
          <p:cNvPr id="235" name="Google Shape;235;p33" title="Screenshot 2025-09-08 183904.png"/>
          <p:cNvPicPr preferRelativeResize="0"/>
          <p:nvPr/>
        </p:nvPicPr>
        <p:blipFill>
          <a:blip r:embed="rId5">
            <a:alphaModFix/>
          </a:blip>
          <a:stretch>
            <a:fillRect/>
          </a:stretch>
        </p:blipFill>
        <p:spPr>
          <a:xfrm>
            <a:off x="6414825" y="638783"/>
            <a:ext cx="1616326" cy="3403052"/>
          </a:xfrm>
          <a:prstGeom prst="rect">
            <a:avLst/>
          </a:prstGeom>
          <a:noFill/>
          <a:ln>
            <a:noFill/>
          </a:ln>
        </p:spPr>
      </p:pic>
      <p:sp>
        <p:nvSpPr>
          <p:cNvPr id="236" name="Google Shape;236;p33"/>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dk1"/>
                </a:solidFill>
                <a:latin typeface="Roboto Slab"/>
                <a:ea typeface="Roboto Slab"/>
                <a:cs typeface="Roboto Slab"/>
                <a:sym typeface="Roboto Slab"/>
              </a:rPr>
              <a:t>How does different pages works: (speaking practice)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cxnSp>
        <p:nvCxnSpPr>
          <p:cNvPr id="241" name="Google Shape;241;p34"/>
          <p:cNvCxnSpPr/>
          <p:nvPr/>
        </p:nvCxnSpPr>
        <p:spPr>
          <a:xfrm flipH="1" rot="10800000">
            <a:off x="4579050" y="2268038"/>
            <a:ext cx="1766700" cy="331500"/>
          </a:xfrm>
          <a:prstGeom prst="straightConnector1">
            <a:avLst/>
          </a:prstGeom>
          <a:noFill/>
          <a:ln cap="flat" cmpd="sng" w="9525">
            <a:solidFill>
              <a:srgbClr val="000000"/>
            </a:solidFill>
            <a:prstDash val="solid"/>
            <a:round/>
            <a:headEnd len="med" w="med" type="none"/>
            <a:tailEnd len="med" w="med" type="triangle"/>
          </a:ln>
        </p:spPr>
      </p:cxnSp>
      <p:pic>
        <p:nvPicPr>
          <p:cNvPr id="242" name="Google Shape;242;p34" title="Screenshot 2025-09-08 184117.png"/>
          <p:cNvPicPr preferRelativeResize="0"/>
          <p:nvPr/>
        </p:nvPicPr>
        <p:blipFill>
          <a:blip r:embed="rId3">
            <a:alphaModFix/>
          </a:blip>
          <a:stretch>
            <a:fillRect/>
          </a:stretch>
        </p:blipFill>
        <p:spPr>
          <a:xfrm>
            <a:off x="6414848" y="905096"/>
            <a:ext cx="1616300" cy="3255092"/>
          </a:xfrm>
          <a:prstGeom prst="rect">
            <a:avLst/>
          </a:prstGeom>
          <a:noFill/>
          <a:ln>
            <a:noFill/>
          </a:ln>
        </p:spPr>
      </p:pic>
      <p:sp>
        <p:nvSpPr>
          <p:cNvPr id="243" name="Google Shape;243;p34"/>
          <p:cNvSpPr txBox="1"/>
          <p:nvPr/>
        </p:nvSpPr>
        <p:spPr>
          <a:xfrm>
            <a:off x="0" y="0"/>
            <a:ext cx="994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dk1"/>
                </a:solidFill>
                <a:latin typeface="Roboto Slab"/>
                <a:ea typeface="Roboto Slab"/>
                <a:cs typeface="Roboto Slab"/>
                <a:sym typeface="Roboto Slab"/>
              </a:rPr>
              <a:t>How does different pages works: (speaking practice)</a:t>
            </a:r>
            <a:endParaRPr sz="2800">
              <a:solidFill>
                <a:schemeClr val="lt1"/>
              </a:solidFill>
              <a:latin typeface="Roboto Slab"/>
              <a:ea typeface="Roboto Slab"/>
              <a:cs typeface="Roboto Slab"/>
              <a:sym typeface="Roboto Slab"/>
            </a:endParaRPr>
          </a:p>
        </p:txBody>
      </p:sp>
      <p:pic>
        <p:nvPicPr>
          <p:cNvPr id="244" name="Google Shape;244;p34" title="Screenshot 2025-09-08 185043.png"/>
          <p:cNvPicPr preferRelativeResize="0"/>
          <p:nvPr/>
        </p:nvPicPr>
        <p:blipFill>
          <a:blip r:embed="rId4">
            <a:alphaModFix/>
          </a:blip>
          <a:stretch>
            <a:fillRect/>
          </a:stretch>
        </p:blipFill>
        <p:spPr>
          <a:xfrm>
            <a:off x="0" y="615592"/>
            <a:ext cx="1616325" cy="3549674"/>
          </a:xfrm>
          <a:prstGeom prst="rect">
            <a:avLst/>
          </a:prstGeom>
          <a:noFill/>
          <a:ln>
            <a:noFill/>
          </a:ln>
        </p:spPr>
      </p:pic>
      <p:cxnSp>
        <p:nvCxnSpPr>
          <p:cNvPr id="245" name="Google Shape;245;p34"/>
          <p:cNvCxnSpPr/>
          <p:nvPr/>
        </p:nvCxnSpPr>
        <p:spPr>
          <a:xfrm flipH="1" rot="10800000">
            <a:off x="1203725" y="2571750"/>
            <a:ext cx="2003700" cy="125700"/>
          </a:xfrm>
          <a:prstGeom prst="straightConnector1">
            <a:avLst/>
          </a:prstGeom>
          <a:noFill/>
          <a:ln cap="flat" cmpd="sng" w="9525">
            <a:solidFill>
              <a:srgbClr val="000000"/>
            </a:solidFill>
            <a:prstDash val="solid"/>
            <a:round/>
            <a:headEnd len="med" w="med" type="none"/>
            <a:tailEnd len="med" w="med" type="triangle"/>
          </a:ln>
        </p:spPr>
      </p:cxnSp>
      <p:pic>
        <p:nvPicPr>
          <p:cNvPr id="246" name="Google Shape;246;p34" title="Screenshot 2025-09-08 120349.png"/>
          <p:cNvPicPr preferRelativeResize="0"/>
          <p:nvPr/>
        </p:nvPicPr>
        <p:blipFill>
          <a:blip r:embed="rId5">
            <a:alphaModFix/>
          </a:blip>
          <a:stretch>
            <a:fillRect/>
          </a:stretch>
        </p:blipFill>
        <p:spPr>
          <a:xfrm>
            <a:off x="3207425" y="672888"/>
            <a:ext cx="1616324" cy="34350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dk1"/>
                </a:solidFill>
                <a:latin typeface="Roboto Slab"/>
                <a:ea typeface="Roboto Slab"/>
                <a:cs typeface="Roboto Slab"/>
                <a:sym typeface="Roboto Slab"/>
              </a:rPr>
              <a:t>How does different pages works: (speaking practice)</a:t>
            </a:r>
            <a:endParaRPr/>
          </a:p>
        </p:txBody>
      </p:sp>
      <p:pic>
        <p:nvPicPr>
          <p:cNvPr id="252" name="Google Shape;252;p35" title="Screenshot 2025-09-08 185043.png"/>
          <p:cNvPicPr preferRelativeResize="0"/>
          <p:nvPr/>
        </p:nvPicPr>
        <p:blipFill>
          <a:blip r:embed="rId3">
            <a:alphaModFix/>
          </a:blip>
          <a:stretch>
            <a:fillRect/>
          </a:stretch>
        </p:blipFill>
        <p:spPr>
          <a:xfrm>
            <a:off x="0" y="615592"/>
            <a:ext cx="1616325" cy="3549674"/>
          </a:xfrm>
          <a:prstGeom prst="rect">
            <a:avLst/>
          </a:prstGeom>
          <a:noFill/>
          <a:ln>
            <a:noFill/>
          </a:ln>
        </p:spPr>
      </p:pic>
      <p:pic>
        <p:nvPicPr>
          <p:cNvPr id="253" name="Google Shape;253;p35" title="Screenshot 2025-09-08 120349.png"/>
          <p:cNvPicPr preferRelativeResize="0"/>
          <p:nvPr/>
        </p:nvPicPr>
        <p:blipFill>
          <a:blip r:embed="rId4">
            <a:alphaModFix/>
          </a:blip>
          <a:stretch>
            <a:fillRect/>
          </a:stretch>
        </p:blipFill>
        <p:spPr>
          <a:xfrm>
            <a:off x="3207413" y="622750"/>
            <a:ext cx="1616324" cy="3435099"/>
          </a:xfrm>
          <a:prstGeom prst="rect">
            <a:avLst/>
          </a:prstGeom>
          <a:noFill/>
          <a:ln>
            <a:noFill/>
          </a:ln>
        </p:spPr>
      </p:pic>
      <p:cxnSp>
        <p:nvCxnSpPr>
          <p:cNvPr id="254" name="Google Shape;254;p35"/>
          <p:cNvCxnSpPr/>
          <p:nvPr/>
        </p:nvCxnSpPr>
        <p:spPr>
          <a:xfrm>
            <a:off x="1296750" y="2723675"/>
            <a:ext cx="1966800" cy="362100"/>
          </a:xfrm>
          <a:prstGeom prst="straightConnector1">
            <a:avLst/>
          </a:prstGeom>
          <a:noFill/>
          <a:ln cap="flat" cmpd="sng" w="9525">
            <a:solidFill>
              <a:srgbClr val="000000"/>
            </a:solidFill>
            <a:prstDash val="solid"/>
            <a:round/>
            <a:headEnd len="med" w="med" type="none"/>
            <a:tailEnd len="med" w="med" type="triangle"/>
          </a:ln>
        </p:spPr>
      </p:cxnSp>
      <p:cxnSp>
        <p:nvCxnSpPr>
          <p:cNvPr id="255" name="Google Shape;255;p35"/>
          <p:cNvCxnSpPr>
            <a:endCxn id="256" idx="1"/>
          </p:cNvCxnSpPr>
          <p:nvPr/>
        </p:nvCxnSpPr>
        <p:spPr>
          <a:xfrm flipH="1" rot="10800000">
            <a:off x="4725225" y="2340307"/>
            <a:ext cx="1689600" cy="705000"/>
          </a:xfrm>
          <a:prstGeom prst="straightConnector1">
            <a:avLst/>
          </a:prstGeom>
          <a:noFill/>
          <a:ln cap="flat" cmpd="sng" w="9525">
            <a:solidFill>
              <a:srgbClr val="000000"/>
            </a:solidFill>
            <a:prstDash val="solid"/>
            <a:round/>
            <a:headEnd len="med" w="med" type="none"/>
            <a:tailEnd len="med" w="med" type="triangle"/>
          </a:ln>
        </p:spPr>
      </p:cxnSp>
      <p:pic>
        <p:nvPicPr>
          <p:cNvPr id="256" name="Google Shape;256;p35" title="Screenshot 2025-09-08 184656.png"/>
          <p:cNvPicPr preferRelativeResize="0"/>
          <p:nvPr/>
        </p:nvPicPr>
        <p:blipFill>
          <a:blip r:embed="rId5">
            <a:alphaModFix/>
          </a:blip>
          <a:stretch>
            <a:fillRect/>
          </a:stretch>
        </p:blipFill>
        <p:spPr>
          <a:xfrm>
            <a:off x="6414825" y="654122"/>
            <a:ext cx="1832100" cy="337237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nvSpPr>
        <p:spPr>
          <a:xfrm>
            <a:off x="50100" y="0"/>
            <a:ext cx="90939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900">
                <a:solidFill>
                  <a:schemeClr val="dk1"/>
                </a:solidFill>
                <a:latin typeface="Roboto"/>
                <a:ea typeface="Roboto"/>
                <a:cs typeface="Roboto"/>
                <a:sym typeface="Roboto"/>
              </a:rPr>
              <a:t>How does </a:t>
            </a:r>
            <a:r>
              <a:rPr lang="en-GB" sz="2900">
                <a:solidFill>
                  <a:schemeClr val="dk1"/>
                </a:solidFill>
                <a:latin typeface="Roboto"/>
                <a:ea typeface="Roboto"/>
                <a:cs typeface="Roboto"/>
                <a:sym typeface="Roboto"/>
              </a:rPr>
              <a:t>different</a:t>
            </a:r>
            <a:r>
              <a:rPr lang="en-GB" sz="2900">
                <a:solidFill>
                  <a:schemeClr val="dk1"/>
                </a:solidFill>
                <a:latin typeface="Roboto"/>
                <a:ea typeface="Roboto"/>
                <a:cs typeface="Roboto"/>
                <a:sym typeface="Roboto"/>
              </a:rPr>
              <a:t> pages work? (Breathing Exercise) </a:t>
            </a:r>
            <a:endParaRPr sz="2900">
              <a:solidFill>
                <a:schemeClr val="dk1"/>
              </a:solidFill>
              <a:latin typeface="Roboto"/>
              <a:ea typeface="Roboto"/>
              <a:cs typeface="Roboto"/>
              <a:sym typeface="Roboto"/>
            </a:endParaRPr>
          </a:p>
        </p:txBody>
      </p:sp>
      <p:pic>
        <p:nvPicPr>
          <p:cNvPr id="262" name="Google Shape;262;p36" title="Screenshot 2025-09-08 190322.png"/>
          <p:cNvPicPr preferRelativeResize="0"/>
          <p:nvPr/>
        </p:nvPicPr>
        <p:blipFill>
          <a:blip r:embed="rId3">
            <a:alphaModFix/>
          </a:blip>
          <a:stretch>
            <a:fillRect/>
          </a:stretch>
        </p:blipFill>
        <p:spPr>
          <a:xfrm>
            <a:off x="7095275" y="653488"/>
            <a:ext cx="1849800" cy="3710694"/>
          </a:xfrm>
          <a:prstGeom prst="rect">
            <a:avLst/>
          </a:prstGeom>
          <a:noFill/>
          <a:ln>
            <a:noFill/>
          </a:ln>
        </p:spPr>
      </p:pic>
      <p:cxnSp>
        <p:nvCxnSpPr>
          <p:cNvPr id="263" name="Google Shape;263;p36"/>
          <p:cNvCxnSpPr>
            <a:stCxn id="264" idx="1"/>
          </p:cNvCxnSpPr>
          <p:nvPr/>
        </p:nvCxnSpPr>
        <p:spPr>
          <a:xfrm flipH="1">
            <a:off x="861875" y="1540915"/>
            <a:ext cx="731100" cy="332700"/>
          </a:xfrm>
          <a:prstGeom prst="straightConnector1">
            <a:avLst/>
          </a:prstGeom>
          <a:noFill/>
          <a:ln cap="flat" cmpd="sng" w="9525">
            <a:solidFill>
              <a:srgbClr val="000000"/>
            </a:solidFill>
            <a:prstDash val="solid"/>
            <a:round/>
            <a:headEnd len="med" w="med" type="none"/>
            <a:tailEnd len="med" w="med" type="triangle"/>
          </a:ln>
        </p:spPr>
      </p:cxnSp>
      <p:pic>
        <p:nvPicPr>
          <p:cNvPr id="265" name="Google Shape;265;p36" title="Screenshot 2025-09-08 185043.png"/>
          <p:cNvPicPr preferRelativeResize="0"/>
          <p:nvPr/>
        </p:nvPicPr>
        <p:blipFill>
          <a:blip r:embed="rId4">
            <a:alphaModFix/>
          </a:blip>
          <a:stretch>
            <a:fillRect/>
          </a:stretch>
        </p:blipFill>
        <p:spPr>
          <a:xfrm>
            <a:off x="0" y="730309"/>
            <a:ext cx="1676974" cy="3682877"/>
          </a:xfrm>
          <a:prstGeom prst="rect">
            <a:avLst/>
          </a:prstGeom>
          <a:noFill/>
          <a:ln>
            <a:noFill/>
          </a:ln>
        </p:spPr>
      </p:pic>
      <p:cxnSp>
        <p:nvCxnSpPr>
          <p:cNvPr id="266" name="Google Shape;266;p36"/>
          <p:cNvCxnSpPr>
            <a:endCxn id="267" idx="1"/>
          </p:cNvCxnSpPr>
          <p:nvPr/>
        </p:nvCxnSpPr>
        <p:spPr>
          <a:xfrm flipH="1" rot="10800000">
            <a:off x="1477838" y="2508837"/>
            <a:ext cx="1964100" cy="624300"/>
          </a:xfrm>
          <a:prstGeom prst="straightConnector1">
            <a:avLst/>
          </a:prstGeom>
          <a:noFill/>
          <a:ln cap="flat" cmpd="sng" w="9525">
            <a:solidFill>
              <a:srgbClr val="000000"/>
            </a:solidFill>
            <a:prstDash val="solid"/>
            <a:round/>
            <a:headEnd len="med" w="med" type="none"/>
            <a:tailEnd len="med" w="med" type="triangle"/>
          </a:ln>
        </p:spPr>
      </p:cxnSp>
      <p:pic>
        <p:nvPicPr>
          <p:cNvPr id="267" name="Google Shape;267;p36" title="Screenshot 2025-09-08 190311.png"/>
          <p:cNvPicPr preferRelativeResize="0"/>
          <p:nvPr/>
        </p:nvPicPr>
        <p:blipFill>
          <a:blip r:embed="rId5">
            <a:alphaModFix/>
          </a:blip>
          <a:stretch>
            <a:fillRect/>
          </a:stretch>
        </p:blipFill>
        <p:spPr>
          <a:xfrm>
            <a:off x="3441938" y="667400"/>
            <a:ext cx="1804371" cy="3682874"/>
          </a:xfrm>
          <a:prstGeom prst="rect">
            <a:avLst/>
          </a:prstGeom>
          <a:noFill/>
          <a:ln>
            <a:noFill/>
          </a:ln>
        </p:spPr>
      </p:pic>
      <p:cxnSp>
        <p:nvCxnSpPr>
          <p:cNvPr id="268" name="Google Shape;268;p36"/>
          <p:cNvCxnSpPr>
            <a:stCxn id="267" idx="3"/>
          </p:cNvCxnSpPr>
          <p:nvPr/>
        </p:nvCxnSpPr>
        <p:spPr>
          <a:xfrm>
            <a:off x="5246309" y="2508837"/>
            <a:ext cx="1746300" cy="3612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7" title="Screenshot 2025-09-08 185043.png"/>
          <p:cNvPicPr preferRelativeResize="0"/>
          <p:nvPr/>
        </p:nvPicPr>
        <p:blipFill>
          <a:blip r:embed="rId3">
            <a:alphaModFix/>
          </a:blip>
          <a:stretch>
            <a:fillRect/>
          </a:stretch>
        </p:blipFill>
        <p:spPr>
          <a:xfrm>
            <a:off x="0" y="730309"/>
            <a:ext cx="1676974" cy="3682877"/>
          </a:xfrm>
          <a:prstGeom prst="rect">
            <a:avLst/>
          </a:prstGeom>
          <a:noFill/>
          <a:ln>
            <a:noFill/>
          </a:ln>
        </p:spPr>
      </p:pic>
      <p:cxnSp>
        <p:nvCxnSpPr>
          <p:cNvPr id="274" name="Google Shape;274;p37"/>
          <p:cNvCxnSpPr/>
          <p:nvPr/>
        </p:nvCxnSpPr>
        <p:spPr>
          <a:xfrm flipH="1" rot="10800000">
            <a:off x="1477825" y="2977775"/>
            <a:ext cx="2001600" cy="155400"/>
          </a:xfrm>
          <a:prstGeom prst="straightConnector1">
            <a:avLst/>
          </a:prstGeom>
          <a:noFill/>
          <a:ln cap="flat" cmpd="sng" w="9525">
            <a:solidFill>
              <a:srgbClr val="000000"/>
            </a:solidFill>
            <a:prstDash val="solid"/>
            <a:round/>
            <a:headEnd len="med" w="med" type="none"/>
            <a:tailEnd len="med" w="med" type="triangle"/>
          </a:ln>
        </p:spPr>
      </p:cxnSp>
      <p:pic>
        <p:nvPicPr>
          <p:cNvPr id="275" name="Google Shape;275;p37" title="Screenshot 2025-09-08 190311.png"/>
          <p:cNvPicPr preferRelativeResize="0"/>
          <p:nvPr/>
        </p:nvPicPr>
        <p:blipFill>
          <a:blip r:embed="rId4">
            <a:alphaModFix/>
          </a:blip>
          <a:stretch>
            <a:fillRect/>
          </a:stretch>
        </p:blipFill>
        <p:spPr>
          <a:xfrm>
            <a:off x="3441938" y="667400"/>
            <a:ext cx="1804371" cy="3682874"/>
          </a:xfrm>
          <a:prstGeom prst="rect">
            <a:avLst/>
          </a:prstGeom>
          <a:noFill/>
          <a:ln>
            <a:noFill/>
          </a:ln>
        </p:spPr>
      </p:pic>
      <p:cxnSp>
        <p:nvCxnSpPr>
          <p:cNvPr id="276" name="Google Shape;276;p37"/>
          <p:cNvCxnSpPr/>
          <p:nvPr/>
        </p:nvCxnSpPr>
        <p:spPr>
          <a:xfrm flipH="1" rot="10800000">
            <a:off x="5142925" y="2870134"/>
            <a:ext cx="1849800" cy="35400"/>
          </a:xfrm>
          <a:prstGeom prst="straightConnector1">
            <a:avLst/>
          </a:prstGeom>
          <a:noFill/>
          <a:ln cap="flat" cmpd="sng" w="9525">
            <a:solidFill>
              <a:srgbClr val="000000"/>
            </a:solidFill>
            <a:prstDash val="solid"/>
            <a:round/>
            <a:headEnd len="med" w="med" type="none"/>
            <a:tailEnd len="med" w="med" type="triangle"/>
          </a:ln>
        </p:spPr>
      </p:cxnSp>
      <p:pic>
        <p:nvPicPr>
          <p:cNvPr id="277" name="Google Shape;277;p37" title="Screenshot 2025-09-08 190516.png"/>
          <p:cNvPicPr preferRelativeResize="0"/>
          <p:nvPr/>
        </p:nvPicPr>
        <p:blipFill>
          <a:blip r:embed="rId5">
            <a:alphaModFix/>
          </a:blip>
          <a:stretch>
            <a:fillRect/>
          </a:stretch>
        </p:blipFill>
        <p:spPr>
          <a:xfrm>
            <a:off x="7011275" y="667403"/>
            <a:ext cx="1804349" cy="3482728"/>
          </a:xfrm>
          <a:prstGeom prst="rect">
            <a:avLst/>
          </a:prstGeom>
          <a:noFill/>
          <a:ln>
            <a:noFill/>
          </a:ln>
        </p:spPr>
      </p:pic>
      <p:sp>
        <p:nvSpPr>
          <p:cNvPr id="278" name="Google Shape;278;p37"/>
          <p:cNvSpPr txBox="1"/>
          <p:nvPr/>
        </p:nvSpPr>
        <p:spPr>
          <a:xfrm>
            <a:off x="0" y="0"/>
            <a:ext cx="9144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solidFill>
                  <a:schemeClr val="dk1"/>
                </a:solidFill>
                <a:latin typeface="Roboto"/>
                <a:ea typeface="Roboto"/>
                <a:cs typeface="Roboto"/>
                <a:sym typeface="Roboto"/>
              </a:rPr>
              <a:t>How does different pages work? (Breathing Exercise) </a:t>
            </a:r>
            <a:endParaRPr sz="2900">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nvSpPr>
        <p:spPr>
          <a:xfrm>
            <a:off x="0" y="0"/>
            <a:ext cx="9144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solidFill>
                  <a:schemeClr val="dk1"/>
                </a:solidFill>
                <a:latin typeface="Roboto"/>
                <a:ea typeface="Roboto"/>
                <a:cs typeface="Roboto"/>
                <a:sym typeface="Roboto"/>
              </a:rPr>
              <a:t>How does different pages work? (Breathing Exercise) </a:t>
            </a:r>
            <a:endParaRPr sz="2900">
              <a:solidFill>
                <a:schemeClr val="dk1"/>
              </a:solidFill>
              <a:latin typeface="Roboto"/>
              <a:ea typeface="Roboto"/>
              <a:cs typeface="Roboto"/>
              <a:sym typeface="Roboto"/>
            </a:endParaRPr>
          </a:p>
        </p:txBody>
      </p:sp>
      <p:pic>
        <p:nvPicPr>
          <p:cNvPr id="284" name="Google Shape;284;p38" title="Screenshot 2025-09-08 185043.png"/>
          <p:cNvPicPr preferRelativeResize="0"/>
          <p:nvPr/>
        </p:nvPicPr>
        <p:blipFill>
          <a:blip r:embed="rId3">
            <a:alphaModFix/>
          </a:blip>
          <a:stretch>
            <a:fillRect/>
          </a:stretch>
        </p:blipFill>
        <p:spPr>
          <a:xfrm>
            <a:off x="0" y="730309"/>
            <a:ext cx="1676974" cy="3682877"/>
          </a:xfrm>
          <a:prstGeom prst="rect">
            <a:avLst/>
          </a:prstGeom>
          <a:noFill/>
          <a:ln>
            <a:noFill/>
          </a:ln>
        </p:spPr>
      </p:pic>
      <p:cxnSp>
        <p:nvCxnSpPr>
          <p:cNvPr id="285" name="Google Shape;285;p38"/>
          <p:cNvCxnSpPr/>
          <p:nvPr/>
        </p:nvCxnSpPr>
        <p:spPr>
          <a:xfrm>
            <a:off x="1477825" y="3133175"/>
            <a:ext cx="2037600" cy="312000"/>
          </a:xfrm>
          <a:prstGeom prst="straightConnector1">
            <a:avLst/>
          </a:prstGeom>
          <a:noFill/>
          <a:ln cap="flat" cmpd="sng" w="9525">
            <a:solidFill>
              <a:srgbClr val="000000"/>
            </a:solidFill>
            <a:prstDash val="solid"/>
            <a:round/>
            <a:headEnd len="med" w="med" type="none"/>
            <a:tailEnd len="med" w="med" type="triangle"/>
          </a:ln>
        </p:spPr>
      </p:cxnSp>
      <p:pic>
        <p:nvPicPr>
          <p:cNvPr id="286" name="Google Shape;286;p38" title="Screenshot 2025-09-08 190311.png"/>
          <p:cNvPicPr preferRelativeResize="0"/>
          <p:nvPr/>
        </p:nvPicPr>
        <p:blipFill>
          <a:blip r:embed="rId4">
            <a:alphaModFix/>
          </a:blip>
          <a:stretch>
            <a:fillRect/>
          </a:stretch>
        </p:blipFill>
        <p:spPr>
          <a:xfrm>
            <a:off x="3441938" y="667400"/>
            <a:ext cx="1804371" cy="3682874"/>
          </a:xfrm>
          <a:prstGeom prst="rect">
            <a:avLst/>
          </a:prstGeom>
          <a:noFill/>
          <a:ln>
            <a:noFill/>
          </a:ln>
        </p:spPr>
      </p:pic>
      <p:cxnSp>
        <p:nvCxnSpPr>
          <p:cNvPr id="287" name="Google Shape;287;p38"/>
          <p:cNvCxnSpPr/>
          <p:nvPr/>
        </p:nvCxnSpPr>
        <p:spPr>
          <a:xfrm flipH="1" rot="10800000">
            <a:off x="5276500" y="2870150"/>
            <a:ext cx="1716300" cy="521100"/>
          </a:xfrm>
          <a:prstGeom prst="straightConnector1">
            <a:avLst/>
          </a:prstGeom>
          <a:noFill/>
          <a:ln cap="flat" cmpd="sng" w="9525">
            <a:solidFill>
              <a:srgbClr val="000000"/>
            </a:solidFill>
            <a:prstDash val="solid"/>
            <a:round/>
            <a:headEnd len="med" w="med" type="none"/>
            <a:tailEnd len="med" w="med" type="triangle"/>
          </a:ln>
        </p:spPr>
      </p:cxnSp>
      <p:pic>
        <p:nvPicPr>
          <p:cNvPr id="288" name="Google Shape;288;p38" title="Screenshot 2025-09-08 190402.png"/>
          <p:cNvPicPr preferRelativeResize="0"/>
          <p:nvPr/>
        </p:nvPicPr>
        <p:blipFill>
          <a:blip r:embed="rId5">
            <a:alphaModFix/>
          </a:blip>
          <a:stretch>
            <a:fillRect/>
          </a:stretch>
        </p:blipFill>
        <p:spPr>
          <a:xfrm>
            <a:off x="7063250" y="730300"/>
            <a:ext cx="1804351" cy="37164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9" title="Screenshot 2025-09-08 191410.png"/>
          <p:cNvPicPr preferRelativeResize="0"/>
          <p:nvPr/>
        </p:nvPicPr>
        <p:blipFill>
          <a:blip r:embed="rId3">
            <a:alphaModFix/>
          </a:blip>
          <a:stretch>
            <a:fillRect/>
          </a:stretch>
        </p:blipFill>
        <p:spPr>
          <a:xfrm>
            <a:off x="3335438" y="547800"/>
            <a:ext cx="2473125" cy="4595698"/>
          </a:xfrm>
          <a:prstGeom prst="rect">
            <a:avLst/>
          </a:prstGeom>
          <a:noFill/>
          <a:ln>
            <a:noFill/>
          </a:ln>
        </p:spPr>
      </p:pic>
      <p:sp>
        <p:nvSpPr>
          <p:cNvPr id="294" name="Google Shape;294;p39"/>
          <p:cNvSpPr txBox="1"/>
          <p:nvPr/>
        </p:nvSpPr>
        <p:spPr>
          <a:xfrm>
            <a:off x="2288250" y="0"/>
            <a:ext cx="4567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This is how the profile page would look like</a:t>
            </a:r>
            <a:endParaRPr sz="18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40"/>
          <p:cNvSpPr txBox="1"/>
          <p:nvPr/>
        </p:nvSpPr>
        <p:spPr>
          <a:xfrm>
            <a:off x="3448475" y="0"/>
            <a:ext cx="18111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Roboto"/>
                <a:ea typeface="Roboto"/>
                <a:cs typeface="Roboto"/>
                <a:sym typeface="Roboto"/>
              </a:rPr>
              <a:t>Testing table:</a:t>
            </a:r>
            <a:endParaRPr sz="2100">
              <a:solidFill>
                <a:schemeClr val="dk1"/>
              </a:solidFill>
              <a:latin typeface="Roboto"/>
              <a:ea typeface="Roboto"/>
              <a:cs typeface="Roboto"/>
              <a:sym typeface="Roboto"/>
            </a:endParaRPr>
          </a:p>
        </p:txBody>
      </p:sp>
      <p:sp>
        <p:nvSpPr>
          <p:cNvPr id="300" name="Google Shape;300;p40"/>
          <p:cNvSpPr txBox="1"/>
          <p:nvPr/>
        </p:nvSpPr>
        <p:spPr>
          <a:xfrm>
            <a:off x="0" y="420900"/>
            <a:ext cx="9144000" cy="47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p:txBody>
      </p:sp>
      <p:graphicFrame>
        <p:nvGraphicFramePr>
          <p:cNvPr id="301" name="Google Shape;301;p40"/>
          <p:cNvGraphicFramePr/>
          <p:nvPr/>
        </p:nvGraphicFramePr>
        <p:xfrm>
          <a:off x="204375" y="374000"/>
          <a:ext cx="3000000" cy="3000000"/>
        </p:xfrm>
        <a:graphic>
          <a:graphicData uri="http://schemas.openxmlformats.org/drawingml/2006/table">
            <a:tbl>
              <a:tblPr>
                <a:noFill/>
                <a:tableStyleId>{575DE777-B13D-40CD-AC91-37D8285221BB}</a:tableStyleId>
              </a:tblPr>
              <a:tblGrid>
                <a:gridCol w="1997425"/>
                <a:gridCol w="6942200"/>
              </a:tblGrid>
              <a:tr h="437150">
                <a:tc>
                  <a:txBody>
                    <a:bodyPr/>
                    <a:lstStyle/>
                    <a:p>
                      <a:pPr indent="0" lvl="0" marL="0" rtl="0" algn="l">
                        <a:spcBef>
                          <a:spcPts val="0"/>
                        </a:spcBef>
                        <a:spcAft>
                          <a:spcPts val="0"/>
                        </a:spcAft>
                        <a:buNone/>
                      </a:pPr>
                      <a:r>
                        <a:rPr lang="en-GB">
                          <a:solidFill>
                            <a:schemeClr val="dk1"/>
                          </a:solidFill>
                          <a:highlight>
                            <a:srgbClr val="000000"/>
                          </a:highlight>
                        </a:rPr>
                        <a:t>Type</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What is tested?</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Informal(alpha)</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Recording yourself with an audio and using app features to analyse the performance</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User acceptance(beta)</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Ease of use, security and privacy, and engaging features that give higher acceptance</a:t>
                      </a:r>
                      <a:endParaRPr>
                        <a:solidFill>
                          <a:schemeClr val="dk1"/>
                        </a:solidFill>
                        <a:highlight>
                          <a:srgbClr val="000000"/>
                        </a:highlight>
                      </a:endParaRPr>
                    </a:p>
                  </a:txBody>
                  <a:tcPr marT="91425" marB="91425" marR="91425" marL="91425"/>
                </a:tc>
              </a:tr>
              <a:tr h="498350">
                <a:tc>
                  <a:txBody>
                    <a:bodyPr/>
                    <a:lstStyle/>
                    <a:p>
                      <a:pPr indent="0" lvl="0" marL="0" rtl="0" algn="l">
                        <a:spcBef>
                          <a:spcPts val="0"/>
                        </a:spcBef>
                        <a:spcAft>
                          <a:spcPts val="0"/>
                        </a:spcAft>
                        <a:buNone/>
                      </a:pPr>
                      <a:r>
                        <a:rPr lang="en-GB">
                          <a:solidFill>
                            <a:schemeClr val="dk1"/>
                          </a:solidFill>
                          <a:highlight>
                            <a:srgbClr val="000000"/>
                          </a:highlight>
                        </a:rPr>
                        <a:t>Component</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Using an AI recorder to help you speak for communication,practise or improvement</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Integration</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Engaging lessons and AI-powered practise</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System</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A creative platform development with specific features</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Installation</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Searching the app’s name, tap “Install” and open the app</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Compatibility</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Knowing your device meets the requirement before downloading the app</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Usability</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Translating the text, customizing the features, and giving more accessible options</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Accessibility</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Enhancing the language and grammar skills, and improve </a:t>
                      </a:r>
                      <a:r>
                        <a:rPr lang="en-GB">
                          <a:solidFill>
                            <a:schemeClr val="dk1"/>
                          </a:solidFill>
                          <a:highlight>
                            <a:srgbClr val="000000"/>
                          </a:highlight>
                        </a:rPr>
                        <a:t>independence</a:t>
                      </a:r>
                      <a:r>
                        <a:rPr lang="en-GB">
                          <a:solidFill>
                            <a:schemeClr val="dk1"/>
                          </a:solidFill>
                          <a:highlight>
                            <a:srgbClr val="000000"/>
                          </a:highlight>
                        </a:rPr>
                        <a:t> for users</a:t>
                      </a:r>
                      <a:endParaRPr>
                        <a:solidFill>
                          <a:schemeClr val="dk1"/>
                        </a:solidFill>
                        <a:highlight>
                          <a:srgbClr val="000000"/>
                        </a:highlight>
                      </a:endParaRPr>
                    </a:p>
                  </a:txBody>
                  <a:tcPr marT="91425" marB="91425" marR="91425" marL="91425"/>
                </a:tc>
              </a:tr>
            </a:tbl>
          </a:graphicData>
        </a:graphic>
      </p:graphicFrame>
    </p:spTree>
  </p:cSld>
  <p:clrMapOvr>
    <a:masterClrMapping/>
  </p:clrMapOvr>
  <mc:AlternateContent>
    <mc:Choice Requires="p14">
      <p:transition spd="slow" p14:dur="2300">
        <p14:prism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nvSpPr>
        <p:spPr>
          <a:xfrm>
            <a:off x="3137700" y="0"/>
            <a:ext cx="2868600" cy="5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What will be in the project</a:t>
            </a:r>
            <a:endParaRPr sz="1800">
              <a:solidFill>
                <a:schemeClr val="dk1"/>
              </a:solidFill>
              <a:latin typeface="Roboto"/>
              <a:ea typeface="Roboto"/>
              <a:cs typeface="Roboto"/>
              <a:sym typeface="Roboto"/>
            </a:endParaRPr>
          </a:p>
        </p:txBody>
      </p:sp>
      <p:sp>
        <p:nvSpPr>
          <p:cNvPr id="307" name="Google Shape;307;p41"/>
          <p:cNvSpPr txBox="1"/>
          <p:nvPr/>
        </p:nvSpPr>
        <p:spPr>
          <a:xfrm>
            <a:off x="1" y="549300"/>
            <a:ext cx="74802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There will be plenty of options to help your communication in this app</a:t>
            </a:r>
            <a:endParaRPr sz="1800">
              <a:solidFill>
                <a:schemeClr val="dk1"/>
              </a:solidFill>
              <a:latin typeface="Roboto"/>
              <a:ea typeface="Roboto"/>
              <a:cs typeface="Roboto"/>
              <a:sym typeface="Roboto"/>
            </a:endParaRPr>
          </a:p>
        </p:txBody>
      </p:sp>
      <p:sp>
        <p:nvSpPr>
          <p:cNvPr id="308" name="Google Shape;308;p41"/>
          <p:cNvSpPr txBox="1"/>
          <p:nvPr/>
        </p:nvSpPr>
        <p:spPr>
          <a:xfrm>
            <a:off x="-5" y="1013089"/>
            <a:ext cx="71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There will be many useful prompts, given the certain circumstances </a:t>
            </a:r>
            <a:endParaRPr sz="1800">
              <a:solidFill>
                <a:schemeClr val="dk1"/>
              </a:solidFill>
              <a:latin typeface="Roboto"/>
              <a:ea typeface="Roboto"/>
              <a:cs typeface="Roboto"/>
              <a:sym typeface="Roboto"/>
            </a:endParaRPr>
          </a:p>
        </p:txBody>
      </p:sp>
      <p:sp>
        <p:nvSpPr>
          <p:cNvPr id="309" name="Google Shape;309;p41"/>
          <p:cNvSpPr txBox="1"/>
          <p:nvPr/>
        </p:nvSpPr>
        <p:spPr>
          <a:xfrm>
            <a:off x="-3" y="1476900"/>
            <a:ext cx="32328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This app can be used offline </a:t>
            </a:r>
            <a:endParaRPr sz="1800">
              <a:solidFill>
                <a:schemeClr val="dk1"/>
              </a:solidFill>
              <a:latin typeface="Roboto"/>
              <a:ea typeface="Roboto"/>
              <a:cs typeface="Roboto"/>
              <a:sym typeface="Roboto"/>
            </a:endParaRPr>
          </a:p>
        </p:txBody>
      </p:sp>
      <p:pic>
        <p:nvPicPr>
          <p:cNvPr id="310" name="Google Shape;310;p41"/>
          <p:cNvPicPr preferRelativeResize="0"/>
          <p:nvPr/>
        </p:nvPicPr>
        <p:blipFill>
          <a:blip r:embed="rId3">
            <a:alphaModFix/>
          </a:blip>
          <a:stretch>
            <a:fillRect/>
          </a:stretch>
        </p:blipFill>
        <p:spPr>
          <a:xfrm>
            <a:off x="6006300" y="1476900"/>
            <a:ext cx="2952750" cy="1543050"/>
          </a:xfrm>
          <a:prstGeom prst="rect">
            <a:avLst/>
          </a:prstGeom>
          <a:noFill/>
          <a:ln>
            <a:noFill/>
          </a:ln>
        </p:spPr>
      </p:pic>
      <p:pic>
        <p:nvPicPr>
          <p:cNvPr id="311" name="Google Shape;311;p41"/>
          <p:cNvPicPr preferRelativeResize="0"/>
          <p:nvPr/>
        </p:nvPicPr>
        <p:blipFill>
          <a:blip r:embed="rId4">
            <a:alphaModFix/>
          </a:blip>
          <a:stretch>
            <a:fillRect/>
          </a:stretch>
        </p:blipFill>
        <p:spPr>
          <a:xfrm>
            <a:off x="2490350" y="2404500"/>
            <a:ext cx="2821164" cy="1543050"/>
          </a:xfrm>
          <a:prstGeom prst="rect">
            <a:avLst/>
          </a:prstGeom>
          <a:noFill/>
          <a:ln>
            <a:noFill/>
          </a:ln>
        </p:spPr>
      </p:pic>
      <p:pic>
        <p:nvPicPr>
          <p:cNvPr id="312" name="Google Shape;312;p41"/>
          <p:cNvPicPr preferRelativeResize="0"/>
          <p:nvPr/>
        </p:nvPicPr>
        <p:blipFill>
          <a:blip r:embed="rId5">
            <a:alphaModFix/>
          </a:blip>
          <a:stretch>
            <a:fillRect/>
          </a:stretch>
        </p:blipFill>
        <p:spPr>
          <a:xfrm>
            <a:off x="5463914" y="3172350"/>
            <a:ext cx="3233334" cy="1818750"/>
          </a:xfrm>
          <a:prstGeom prst="rect">
            <a:avLst/>
          </a:prstGeom>
          <a:noFill/>
          <a:ln>
            <a:noFill/>
          </a:ln>
        </p:spPr>
      </p:pic>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nvSpPr>
        <p:spPr>
          <a:xfrm>
            <a:off x="703650" y="0"/>
            <a:ext cx="773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dk1"/>
                </a:solidFill>
                <a:latin typeface="Roboto"/>
                <a:ea typeface="Roboto"/>
                <a:cs typeface="Roboto"/>
                <a:sym typeface="Roboto"/>
              </a:rPr>
              <a:t>What is the problem that we are trying to fix?</a:t>
            </a:r>
            <a:endParaRPr sz="3000">
              <a:solidFill>
                <a:schemeClr val="dk1"/>
              </a:solidFill>
              <a:latin typeface="Roboto"/>
              <a:ea typeface="Roboto"/>
              <a:cs typeface="Roboto"/>
              <a:sym typeface="Roboto"/>
            </a:endParaRPr>
          </a:p>
        </p:txBody>
      </p:sp>
      <p:sp>
        <p:nvSpPr>
          <p:cNvPr id="79" name="Google Shape;79;p15"/>
          <p:cNvSpPr txBox="1"/>
          <p:nvPr/>
        </p:nvSpPr>
        <p:spPr>
          <a:xfrm>
            <a:off x="23850" y="593650"/>
            <a:ext cx="9094500" cy="475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200">
                <a:solidFill>
                  <a:srgbClr val="FFFFFF"/>
                </a:solidFill>
              </a:rPr>
              <a:t>-</a:t>
            </a:r>
            <a:r>
              <a:rPr lang="en-GB" sz="1200">
                <a:solidFill>
                  <a:srgbClr val="FFFFFF"/>
                </a:solidFill>
              </a:rPr>
              <a:t>These days, people’s confidence skills are severely going down due to the rise of social media</a:t>
            </a:r>
            <a:endParaRPr sz="1200">
              <a:solidFill>
                <a:srgbClr val="FFFFFF"/>
              </a:solidFill>
            </a:endParaRPr>
          </a:p>
          <a:p>
            <a:pPr indent="0" lvl="0" marL="0" rtl="0" algn="l">
              <a:lnSpc>
                <a:spcPct val="115000"/>
              </a:lnSpc>
              <a:spcBef>
                <a:spcPts val="1200"/>
              </a:spcBef>
              <a:spcAft>
                <a:spcPts val="0"/>
              </a:spcAft>
              <a:buNone/>
            </a:pPr>
            <a:r>
              <a:rPr lang="en-GB" sz="1200">
                <a:solidFill>
                  <a:srgbClr val="FFFFFF"/>
                </a:solidFill>
              </a:rPr>
              <a:t>-That's why we are trying to make a change, to help people to get out of their comfort zone, and start making friendships, start looking more confident and sound more confident with our project.</a:t>
            </a:r>
            <a:endParaRPr sz="1200">
              <a:solidFill>
                <a:srgbClr val="FFFFFF"/>
              </a:solidFill>
            </a:endParaRPr>
          </a:p>
          <a:p>
            <a:pPr indent="0" lvl="0" marL="0" rtl="0" algn="l">
              <a:lnSpc>
                <a:spcPct val="115000"/>
              </a:lnSpc>
              <a:spcBef>
                <a:spcPts val="1200"/>
              </a:spcBef>
              <a:spcAft>
                <a:spcPts val="200"/>
              </a:spcAft>
              <a:buNone/>
            </a:pPr>
            <a:r>
              <a:rPr lang="en-GB" sz="1200">
                <a:solidFill>
                  <a:srgbClr val="FFFFFF"/>
                </a:solidFill>
              </a:rPr>
              <a:t>- Humans are animals, animals are designed to socially interact with each other, humans are designed to go outside and interact with one another, not staying at home and scrolling through social media for 8 hours each day. </a:t>
            </a:r>
            <a:endParaRPr sz="1300">
              <a:solidFill>
                <a:schemeClr val="lt1"/>
              </a:solidFill>
              <a:latin typeface="Lato"/>
              <a:ea typeface="Lato"/>
              <a:cs typeface="Lato"/>
              <a:sym typeface="Lato"/>
            </a:endParaRPr>
          </a:p>
        </p:txBody>
      </p:sp>
      <p:pic>
        <p:nvPicPr>
          <p:cNvPr id="80" name="Google Shape;80;p15"/>
          <p:cNvPicPr preferRelativeResize="0"/>
          <p:nvPr/>
        </p:nvPicPr>
        <p:blipFill>
          <a:blip r:embed="rId3">
            <a:alphaModFix/>
          </a:blip>
          <a:stretch>
            <a:fillRect/>
          </a:stretch>
        </p:blipFill>
        <p:spPr>
          <a:xfrm>
            <a:off x="0" y="2260450"/>
            <a:ext cx="3933302" cy="2883050"/>
          </a:xfrm>
          <a:prstGeom prst="rect">
            <a:avLst/>
          </a:prstGeom>
          <a:noFill/>
          <a:ln>
            <a:noFill/>
          </a:ln>
        </p:spPr>
      </p:pic>
      <p:pic>
        <p:nvPicPr>
          <p:cNvPr id="81" name="Google Shape;81;p15"/>
          <p:cNvPicPr preferRelativeResize="0"/>
          <p:nvPr/>
        </p:nvPicPr>
        <p:blipFill>
          <a:blip r:embed="rId4">
            <a:alphaModFix/>
          </a:blip>
          <a:stretch>
            <a:fillRect/>
          </a:stretch>
        </p:blipFill>
        <p:spPr>
          <a:xfrm>
            <a:off x="4223018" y="2464800"/>
            <a:ext cx="2668424" cy="1954000"/>
          </a:xfrm>
          <a:prstGeom prst="rect">
            <a:avLst/>
          </a:prstGeom>
          <a:noFill/>
          <a:ln>
            <a:noFill/>
          </a:ln>
        </p:spPr>
      </p:pic>
    </p:spTree>
  </p:cSld>
  <p:clrMapOvr>
    <a:masterClrMapping/>
  </p:clrMapOvr>
  <mc:AlternateContent>
    <mc:Choice Requires="p14">
      <p:transition spd="slow" p14:dur="15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1000"/>
                                        <p:tgtEl>
                                          <p:spTgt spid="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nvSpPr>
        <p:spPr>
          <a:xfrm>
            <a:off x="2865300" y="0"/>
            <a:ext cx="34134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What will not be in the project:</a:t>
            </a:r>
            <a:endParaRPr sz="1800">
              <a:solidFill>
                <a:schemeClr val="dk1"/>
              </a:solidFill>
              <a:latin typeface="Roboto"/>
              <a:ea typeface="Roboto"/>
              <a:cs typeface="Roboto"/>
              <a:sym typeface="Roboto"/>
            </a:endParaRPr>
          </a:p>
        </p:txBody>
      </p:sp>
      <p:sp>
        <p:nvSpPr>
          <p:cNvPr id="318" name="Google Shape;318;p42"/>
          <p:cNvSpPr txBox="1"/>
          <p:nvPr/>
        </p:nvSpPr>
        <p:spPr>
          <a:xfrm>
            <a:off x="0" y="479400"/>
            <a:ext cx="9144000" cy="46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There will be no prices nor subscriptions in our app</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It won’t ignore people’s diversity</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GB" sz="1800">
                <a:solidFill>
                  <a:schemeClr val="dk1"/>
                </a:solidFill>
                <a:latin typeface="Roboto"/>
                <a:ea typeface="Roboto"/>
                <a:cs typeface="Roboto"/>
                <a:sym typeface="Roboto"/>
              </a:rPr>
              <a:t>It wont give you incorrect information</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319" name="Google Shape;319;p42"/>
          <p:cNvPicPr preferRelativeResize="0"/>
          <p:nvPr/>
        </p:nvPicPr>
        <p:blipFill>
          <a:blip r:embed="rId3">
            <a:alphaModFix/>
          </a:blip>
          <a:stretch>
            <a:fillRect/>
          </a:stretch>
        </p:blipFill>
        <p:spPr>
          <a:xfrm>
            <a:off x="2268250" y="2010650"/>
            <a:ext cx="3050601" cy="2321450"/>
          </a:xfrm>
          <a:prstGeom prst="rect">
            <a:avLst/>
          </a:prstGeom>
          <a:noFill/>
          <a:ln>
            <a:noFill/>
          </a:ln>
        </p:spPr>
      </p:pic>
      <p:pic>
        <p:nvPicPr>
          <p:cNvPr id="320" name="Google Shape;320;p42"/>
          <p:cNvPicPr preferRelativeResize="0"/>
          <p:nvPr/>
        </p:nvPicPr>
        <p:blipFill>
          <a:blip r:embed="rId4">
            <a:alphaModFix/>
          </a:blip>
          <a:stretch>
            <a:fillRect/>
          </a:stretch>
        </p:blipFill>
        <p:spPr>
          <a:xfrm>
            <a:off x="4317450" y="2260950"/>
            <a:ext cx="3179600" cy="2321451"/>
          </a:xfrm>
          <a:prstGeom prst="rect">
            <a:avLst/>
          </a:prstGeom>
          <a:noFill/>
          <a:ln>
            <a:noFill/>
          </a:ln>
        </p:spPr>
      </p:pic>
      <p:pic>
        <p:nvPicPr>
          <p:cNvPr id="321" name="Google Shape;321;p42"/>
          <p:cNvPicPr preferRelativeResize="0"/>
          <p:nvPr/>
        </p:nvPicPr>
        <p:blipFill>
          <a:blip r:embed="rId5">
            <a:alphaModFix/>
          </a:blip>
          <a:stretch>
            <a:fillRect/>
          </a:stretch>
        </p:blipFill>
        <p:spPr>
          <a:xfrm>
            <a:off x="299175" y="2260950"/>
            <a:ext cx="881475" cy="881475"/>
          </a:xfrm>
          <a:prstGeom prst="rect">
            <a:avLst/>
          </a:prstGeom>
          <a:noFill/>
          <a:ln>
            <a:noFill/>
          </a:ln>
        </p:spPr>
      </p:pic>
    </p:spTree>
  </p:cSld>
  <p:clrMapOvr>
    <a:masterClrMapping/>
  </p:clrMapOvr>
  <p:transition spd="med">
    <p:push dir="r"/>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nvSpPr>
        <p:spPr>
          <a:xfrm>
            <a:off x="3685350" y="0"/>
            <a:ext cx="17733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Problem faced:</a:t>
            </a:r>
            <a:endParaRPr sz="1800">
              <a:solidFill>
                <a:schemeClr val="dk1"/>
              </a:solidFill>
              <a:latin typeface="Roboto"/>
              <a:ea typeface="Roboto"/>
              <a:cs typeface="Roboto"/>
              <a:sym typeface="Roboto"/>
            </a:endParaRPr>
          </a:p>
        </p:txBody>
      </p:sp>
      <p:sp>
        <p:nvSpPr>
          <p:cNvPr id="327" name="Google Shape;327;p43"/>
          <p:cNvSpPr txBox="1"/>
          <p:nvPr/>
        </p:nvSpPr>
        <p:spPr>
          <a:xfrm>
            <a:off x="0" y="381000"/>
            <a:ext cx="9144000" cy="151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At first the app was going to built on thonny but after making the code (with help of ai) we </a:t>
            </a:r>
            <a:r>
              <a:rPr lang="en-GB" sz="1800">
                <a:solidFill>
                  <a:schemeClr val="dk1"/>
                </a:solidFill>
                <a:latin typeface="Roboto"/>
                <a:ea typeface="Roboto"/>
                <a:cs typeface="Roboto"/>
                <a:sym typeface="Roboto"/>
              </a:rPr>
              <a:t>didn't</a:t>
            </a:r>
            <a:r>
              <a:rPr lang="en-GB" sz="1800">
                <a:solidFill>
                  <a:schemeClr val="dk1"/>
                </a:solidFill>
                <a:latin typeface="Roboto"/>
                <a:ea typeface="Roboto"/>
                <a:cs typeface="Roboto"/>
                <a:sym typeface="Roboto"/>
              </a:rPr>
              <a:t> really the design so looked alternatives and we came </a:t>
            </a:r>
            <a:r>
              <a:rPr lang="en-GB" sz="1800">
                <a:solidFill>
                  <a:schemeClr val="dk1"/>
                </a:solidFill>
                <a:latin typeface="Roboto"/>
                <a:ea typeface="Roboto"/>
                <a:cs typeface="Roboto"/>
                <a:sym typeface="Roboto"/>
              </a:rPr>
              <a:t>across</a:t>
            </a:r>
            <a:r>
              <a:rPr lang="en-GB" sz="1800">
                <a:solidFill>
                  <a:schemeClr val="dk1"/>
                </a:solidFill>
                <a:latin typeface="Roboto"/>
                <a:ea typeface="Roboto"/>
                <a:cs typeface="Roboto"/>
                <a:sym typeface="Roboto"/>
              </a:rPr>
              <a:t> with “anything” the ai app builder and the design there was much better than in thonny. Which in result is why we have “anything” to make a our final prototype instead of thonny.</a:t>
            </a:r>
            <a:endParaRPr sz="1800">
              <a:solidFill>
                <a:schemeClr val="dk1"/>
              </a:solidFill>
              <a:latin typeface="Roboto"/>
              <a:ea typeface="Roboto"/>
              <a:cs typeface="Roboto"/>
              <a:sym typeface="Roboto"/>
            </a:endParaRPr>
          </a:p>
        </p:txBody>
      </p:sp>
      <p:sp>
        <p:nvSpPr>
          <p:cNvPr id="328" name="Google Shape;328;p43"/>
          <p:cNvSpPr txBox="1"/>
          <p:nvPr/>
        </p:nvSpPr>
        <p:spPr>
          <a:xfrm>
            <a:off x="0" y="1896300"/>
            <a:ext cx="9144000" cy="1032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The communication could be better at the start, as in the start we would only communicate in class and not outside of class. But in the later stages we did started to communicate outside of school for this project.</a:t>
            </a:r>
            <a:endParaRPr sz="1800">
              <a:solidFill>
                <a:schemeClr val="dk1"/>
              </a:solidFill>
              <a:latin typeface="Roboto"/>
              <a:ea typeface="Roboto"/>
              <a:cs typeface="Roboto"/>
              <a:sym typeface="Roboto"/>
            </a:endParaRPr>
          </a:p>
        </p:txBody>
      </p:sp>
      <p:sp>
        <p:nvSpPr>
          <p:cNvPr id="329" name="Google Shape;329;p43"/>
          <p:cNvSpPr txBox="1"/>
          <p:nvPr/>
        </p:nvSpPr>
        <p:spPr>
          <a:xfrm>
            <a:off x="0" y="2928600"/>
            <a:ext cx="9144000" cy="95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We spent too much time on different things, for example we spent too much time on the planning and researching stage mainly because </a:t>
            </a:r>
            <a:r>
              <a:rPr lang="en-GB" sz="1800">
                <a:solidFill>
                  <a:schemeClr val="dk1"/>
                </a:solidFill>
                <a:latin typeface="Roboto"/>
                <a:ea typeface="Roboto"/>
                <a:cs typeface="Roboto"/>
                <a:sym typeface="Roboto"/>
              </a:rPr>
              <a:t>didn't</a:t>
            </a:r>
            <a:r>
              <a:rPr lang="en-GB" sz="1800">
                <a:solidFill>
                  <a:schemeClr val="dk1"/>
                </a:solidFill>
                <a:latin typeface="Roboto"/>
                <a:ea typeface="Roboto"/>
                <a:cs typeface="Roboto"/>
                <a:sym typeface="Roboto"/>
              </a:rPr>
              <a:t> really communicate at the start.</a:t>
            </a:r>
            <a:endParaRPr sz="1800">
              <a:solidFill>
                <a:schemeClr val="dk1"/>
              </a:solidFill>
              <a:latin typeface="Roboto"/>
              <a:ea typeface="Roboto"/>
              <a:cs typeface="Roboto"/>
              <a:sym typeface="Roboto"/>
            </a:endParaRPr>
          </a:p>
        </p:txBody>
      </p:sp>
      <p:sp>
        <p:nvSpPr>
          <p:cNvPr id="330" name="Google Shape;330;p43"/>
          <p:cNvSpPr txBox="1"/>
          <p:nvPr/>
        </p:nvSpPr>
        <p:spPr>
          <a:xfrm>
            <a:off x="0" y="3881100"/>
            <a:ext cx="9144000" cy="91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Even with these problems, we think that the presentation and our presentation went fine and smoothly. With fixing the problems that was mentioned above, the project and presentation could have been better</a:t>
            </a:r>
            <a:endParaRPr sz="1800">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idx="1" type="body"/>
          </p:nvPr>
        </p:nvSpPr>
        <p:spPr>
          <a:xfrm>
            <a:off x="3469525" y="0"/>
            <a:ext cx="23607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Conclusion:</a:t>
            </a:r>
            <a:endParaRPr sz="3000"/>
          </a:p>
        </p:txBody>
      </p:sp>
      <p:sp>
        <p:nvSpPr>
          <p:cNvPr id="336" name="Google Shape;336;p44"/>
          <p:cNvSpPr txBox="1"/>
          <p:nvPr/>
        </p:nvSpPr>
        <p:spPr>
          <a:xfrm>
            <a:off x="0" y="664625"/>
            <a:ext cx="9144000" cy="12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In conclusion, mindspeak is an app that is designed to help young people to grow their communication skills, as being a good communicator in this day and age will make you stand out, there is a lot of demand but not a lot of </a:t>
            </a:r>
            <a:r>
              <a:rPr lang="en-GB" sz="1800">
                <a:solidFill>
                  <a:schemeClr val="dk1"/>
                </a:solidFill>
                <a:latin typeface="Roboto"/>
                <a:ea typeface="Roboto"/>
                <a:cs typeface="Roboto"/>
                <a:sym typeface="Roboto"/>
              </a:rPr>
              <a:t>supply</a:t>
            </a:r>
            <a:r>
              <a:rPr lang="en-GB" sz="1800">
                <a:solidFill>
                  <a:schemeClr val="dk1"/>
                </a:solidFill>
                <a:latin typeface="Roboto"/>
                <a:ea typeface="Roboto"/>
                <a:cs typeface="Roboto"/>
                <a:sym typeface="Roboto"/>
              </a:rPr>
              <a:t> of this. MindSpeak will help you guys to take your communication skills to the next level.</a:t>
            </a:r>
            <a:endParaRPr sz="1800">
              <a:solidFill>
                <a:schemeClr val="dk1"/>
              </a:solidFill>
              <a:latin typeface="Roboto"/>
              <a:ea typeface="Roboto"/>
              <a:cs typeface="Roboto"/>
              <a:sym typeface="Roboto"/>
            </a:endParaRPr>
          </a:p>
        </p:txBody>
      </p:sp>
      <p:pic>
        <p:nvPicPr>
          <p:cNvPr id="337" name="Google Shape;337;p44"/>
          <p:cNvPicPr preferRelativeResize="0"/>
          <p:nvPr/>
        </p:nvPicPr>
        <p:blipFill>
          <a:blip r:embed="rId3">
            <a:alphaModFix/>
          </a:blip>
          <a:stretch>
            <a:fillRect/>
          </a:stretch>
        </p:blipFill>
        <p:spPr>
          <a:xfrm>
            <a:off x="152400" y="2107025"/>
            <a:ext cx="2884075" cy="2884075"/>
          </a:xfrm>
          <a:prstGeom prst="rect">
            <a:avLst/>
          </a:prstGeom>
          <a:noFill/>
          <a:ln>
            <a:noFill/>
          </a:ln>
        </p:spPr>
      </p:pic>
      <p:pic>
        <p:nvPicPr>
          <p:cNvPr id="338" name="Google Shape;338;p44"/>
          <p:cNvPicPr preferRelativeResize="0"/>
          <p:nvPr/>
        </p:nvPicPr>
        <p:blipFill>
          <a:blip r:embed="rId4">
            <a:alphaModFix/>
          </a:blip>
          <a:stretch>
            <a:fillRect/>
          </a:stretch>
        </p:blipFill>
        <p:spPr>
          <a:xfrm>
            <a:off x="6146375" y="2001825"/>
            <a:ext cx="2884076" cy="2884076"/>
          </a:xfrm>
          <a:prstGeom prst="rect">
            <a:avLst/>
          </a:prstGeom>
          <a:noFill/>
          <a:ln>
            <a:noFill/>
          </a:ln>
        </p:spPr>
      </p:pic>
      <p:pic>
        <p:nvPicPr>
          <p:cNvPr id="339" name="Google Shape;339;p44"/>
          <p:cNvPicPr preferRelativeResize="0"/>
          <p:nvPr/>
        </p:nvPicPr>
        <p:blipFill>
          <a:blip r:embed="rId5">
            <a:alphaModFix/>
          </a:blip>
          <a:stretch>
            <a:fillRect/>
          </a:stretch>
        </p:blipFill>
        <p:spPr>
          <a:xfrm>
            <a:off x="3247325" y="3109475"/>
            <a:ext cx="2805100" cy="1776426"/>
          </a:xfrm>
          <a:prstGeom prst="rect">
            <a:avLst/>
          </a:prstGeom>
          <a:noFill/>
          <a:ln>
            <a:noFill/>
          </a:ln>
        </p:spPr>
      </p:pic>
    </p:spTree>
  </p:cSld>
  <p:clrMapOvr>
    <a:masterClrMapping/>
  </p:clrMapOvr>
  <mc:AlternateContent>
    <mc:Choice Requires="p14">
      <p:transition spd="slow" p14:dur="1300">
        <p14:gallery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45"/>
          <p:cNvSpPr txBox="1"/>
          <p:nvPr>
            <p:ph idx="1" type="body"/>
          </p:nvPr>
        </p:nvSpPr>
        <p:spPr>
          <a:xfrm>
            <a:off x="3516600" y="0"/>
            <a:ext cx="2110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Resources:</a:t>
            </a:r>
            <a:endParaRPr sz="3000"/>
          </a:p>
        </p:txBody>
      </p:sp>
      <p:sp>
        <p:nvSpPr>
          <p:cNvPr id="345" name="Google Shape;345;p45"/>
          <p:cNvSpPr txBox="1"/>
          <p:nvPr/>
        </p:nvSpPr>
        <p:spPr>
          <a:xfrm>
            <a:off x="0" y="397500"/>
            <a:ext cx="9144000" cy="47460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Clr>
                <a:schemeClr val="dk1"/>
              </a:buClr>
              <a:buSzPts val="900"/>
              <a:buChar char="●"/>
            </a:pPr>
            <a:r>
              <a:rPr lang="en-GB" sz="900">
                <a:solidFill>
                  <a:schemeClr val="dk1"/>
                </a:solidFill>
                <a:highlight>
                  <a:srgbClr val="000000"/>
                </a:highlight>
              </a:rPr>
              <a:t>[Materials, software, hardware]</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Hardware</a:t>
            </a:r>
            <a:r>
              <a:rPr lang="en-GB" sz="900">
                <a:solidFill>
                  <a:schemeClr val="dk1"/>
                </a:solidFill>
                <a:highlight>
                  <a:srgbClr val="000000"/>
                </a:highlight>
              </a:rPr>
              <a:t>:</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Devices (laptop, phone, iPad)</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Google</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Microphone </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Internet connection </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Software </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ChatGPT</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Youtube</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Materials</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hlinkClick r:id="rId4">
                  <a:extLst>
                    <a:ext uri="{A12FA001-AC4F-418D-AE19-62706E023703}">
                      <ahyp:hlinkClr val="tx"/>
                    </a:ext>
                  </a:extLst>
                </a:hlinkClick>
              </a:rPr>
              <a:t>https://www.smilingmind.com.au/smiling-mind-app</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hlinkClick r:id="rId5">
                  <a:extLst>
                    <a:ext uri="{A12FA001-AC4F-418D-AE19-62706E023703}">
                      <ahyp:hlinkClr val="tx"/>
                    </a:ext>
                  </a:extLst>
                </a:hlinkClick>
              </a:rPr>
              <a:t>https://www.headspace.com/content/mindful-activity/commuting/109</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hlinkClick r:id="rId6">
                  <a:extLst>
                    <a:ext uri="{A12FA001-AC4F-418D-AE19-62706E023703}">
                      <ahyp:hlinkClr val="tx"/>
                    </a:ext>
                  </a:extLst>
                </a:hlinkClick>
              </a:rPr>
              <a:t>https://www.mindful.org/free-mindfulness-apps-worthy-of-your-attention/</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hlinkClick r:id="rId7">
                  <a:extLst>
                    <a:ext uri="{A12FA001-AC4F-418D-AE19-62706E023703}">
                      <ahyp:hlinkClr val="tx"/>
                    </a:ext>
                  </a:extLst>
                </a:hlinkClick>
              </a:rPr>
              <a:t>https://shoorah.io/mindfulness-on-the-move-how-our-app-fits-into-your-busy-lifestyle/</a:t>
            </a:r>
            <a:endParaRPr sz="900" u="sng">
              <a:solidFill>
                <a:schemeClr val="dk1"/>
              </a:solidFill>
              <a:highlight>
                <a:srgbClr val="000000"/>
              </a:highlight>
            </a:endParaRPr>
          </a:p>
          <a:p>
            <a:pPr indent="-285750" lvl="0" marL="457200" rtl="0" algn="l">
              <a:spcBef>
                <a:spcPts val="1200"/>
              </a:spcBef>
              <a:spcAft>
                <a:spcPts val="0"/>
              </a:spcAft>
              <a:buClr>
                <a:schemeClr val="dk1"/>
              </a:buClr>
              <a:buSzPts val="900"/>
              <a:buChar char="●"/>
            </a:pPr>
            <a:r>
              <a:rPr lang="en-GB" sz="900">
                <a:solidFill>
                  <a:schemeClr val="dk1"/>
                </a:solidFill>
                <a:highlight>
                  <a:srgbClr val="000000"/>
                </a:highlight>
              </a:rPr>
              <a:t>used “Anything” to make the prototype. Its an Ai app builder </a:t>
            </a:r>
            <a:endParaRPr sz="900">
              <a:solidFill>
                <a:schemeClr val="dk1"/>
              </a:solidFill>
              <a:highlight>
                <a:srgbClr val="000000"/>
              </a:highlight>
            </a:endParaRPr>
          </a:p>
          <a:p>
            <a:pPr indent="0" lvl="0" marL="457200" rtl="0" algn="l">
              <a:lnSpc>
                <a:spcPct val="115000"/>
              </a:lnSpc>
              <a:spcBef>
                <a:spcPts val="1200"/>
              </a:spcBef>
              <a:spcAft>
                <a:spcPts val="0"/>
              </a:spcAft>
              <a:buNone/>
            </a:pPr>
            <a:r>
              <a:t/>
            </a:r>
            <a:endParaRPr sz="900" u="sng">
              <a:solidFill>
                <a:schemeClr val="dk1"/>
              </a:solidFill>
              <a:highlight>
                <a:srgbClr val="000000"/>
              </a:highlight>
            </a:endParaRPr>
          </a:p>
          <a:p>
            <a:pPr indent="0" lvl="0" marL="0" rtl="0" algn="l">
              <a:spcBef>
                <a:spcPts val="1200"/>
              </a:spcBef>
              <a:spcAft>
                <a:spcPts val="0"/>
              </a:spcAft>
              <a:buNone/>
            </a:pPr>
            <a:r>
              <a:t/>
            </a:r>
            <a:endParaRPr sz="900">
              <a:solidFill>
                <a:schemeClr val="lt1"/>
              </a:solidFill>
            </a:endParaRPr>
          </a:p>
        </p:txBody>
      </p:sp>
    </p:spTree>
  </p:cSld>
  <p:clrMapOvr>
    <a:masterClrMapping/>
  </p:clrMapOvr>
  <mc:AlternateContent>
    <mc:Choice Requires="p14">
      <p:transition spd="slow" p14:dur="1300">
        <p14:gallery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idx="1" type="body"/>
          </p:nvPr>
        </p:nvSpPr>
        <p:spPr>
          <a:xfrm>
            <a:off x="3352950" y="0"/>
            <a:ext cx="2438100" cy="5988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GB"/>
              <a:t>Thanks for </a:t>
            </a:r>
            <a:r>
              <a:rPr lang="en-GB"/>
              <a:t>listening</a:t>
            </a:r>
            <a:r>
              <a:rPr lang="en-GB"/>
              <a:t>!</a:t>
            </a:r>
            <a:endParaRPr/>
          </a:p>
        </p:txBody>
      </p:sp>
      <p:sp>
        <p:nvSpPr>
          <p:cNvPr id="351" name="Google Shape;351;p46"/>
          <p:cNvSpPr txBox="1"/>
          <p:nvPr/>
        </p:nvSpPr>
        <p:spPr>
          <a:xfrm>
            <a:off x="0" y="574700"/>
            <a:ext cx="4652400" cy="45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352" name="Google Shape;352;p46"/>
          <p:cNvSpPr txBox="1"/>
          <p:nvPr/>
        </p:nvSpPr>
        <p:spPr>
          <a:xfrm>
            <a:off x="4652400" y="771600"/>
            <a:ext cx="1590000" cy="43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mc:AlternateContent>
    <mc:Choice Requires="p14">
      <p:transition spd="slow" p14:dur="2300">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idx="1" type="body"/>
          </p:nvPr>
        </p:nvSpPr>
        <p:spPr>
          <a:xfrm>
            <a:off x="2621550" y="0"/>
            <a:ext cx="39009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Goals for the project:</a:t>
            </a:r>
            <a:endParaRPr sz="3000"/>
          </a:p>
        </p:txBody>
      </p:sp>
      <p:sp>
        <p:nvSpPr>
          <p:cNvPr id="87" name="Google Shape;87;p16"/>
          <p:cNvSpPr txBox="1"/>
          <p:nvPr/>
        </p:nvSpPr>
        <p:spPr>
          <a:xfrm>
            <a:off x="0" y="598800"/>
            <a:ext cx="6743100" cy="18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latin typeface="Roboto"/>
                <a:ea typeface="Roboto"/>
                <a:cs typeface="Roboto"/>
                <a:sym typeface="Roboto"/>
              </a:rPr>
              <a:t>Goals for the project include:</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GB" sz="1500">
                <a:solidFill>
                  <a:schemeClr val="dk1"/>
                </a:solidFill>
                <a:latin typeface="Roboto"/>
                <a:ea typeface="Roboto"/>
                <a:cs typeface="Roboto"/>
                <a:sym typeface="Roboto"/>
              </a:rPr>
              <a:t>-Helping people to feel better about themselves</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GB" sz="1500">
                <a:solidFill>
                  <a:schemeClr val="dk1"/>
                </a:solidFill>
                <a:latin typeface="Roboto"/>
                <a:ea typeface="Roboto"/>
                <a:cs typeface="Roboto"/>
                <a:sym typeface="Roboto"/>
              </a:rPr>
              <a:t>-Making sure that user has a five star experience on the app</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GB" sz="1500">
                <a:solidFill>
                  <a:schemeClr val="dk1"/>
                </a:solidFill>
                <a:latin typeface="Roboto"/>
                <a:ea typeface="Roboto"/>
                <a:cs typeface="Roboto"/>
                <a:sym typeface="Roboto"/>
              </a:rPr>
              <a:t>-Helping the user to get out of their comfort zone</a:t>
            </a:r>
            <a:endParaRPr sz="1500">
              <a:solidFill>
                <a:schemeClr val="dk1"/>
              </a:solidFill>
              <a:latin typeface="Roboto"/>
              <a:ea typeface="Roboto"/>
              <a:cs typeface="Roboto"/>
              <a:sym typeface="Roboto"/>
            </a:endParaRPr>
          </a:p>
        </p:txBody>
      </p:sp>
      <p:pic>
        <p:nvPicPr>
          <p:cNvPr id="88" name="Google Shape;88;p16"/>
          <p:cNvPicPr preferRelativeResize="0"/>
          <p:nvPr/>
        </p:nvPicPr>
        <p:blipFill>
          <a:blip r:embed="rId3">
            <a:alphaModFix/>
          </a:blip>
          <a:stretch>
            <a:fillRect/>
          </a:stretch>
        </p:blipFill>
        <p:spPr>
          <a:xfrm>
            <a:off x="5556775" y="2769600"/>
            <a:ext cx="3587226" cy="2373900"/>
          </a:xfrm>
          <a:prstGeom prst="rect">
            <a:avLst/>
          </a:prstGeom>
          <a:noFill/>
          <a:ln>
            <a:noFill/>
          </a:ln>
        </p:spPr>
      </p:pic>
      <p:pic>
        <p:nvPicPr>
          <p:cNvPr id="89" name="Google Shape;89;p16"/>
          <p:cNvPicPr preferRelativeResize="0"/>
          <p:nvPr/>
        </p:nvPicPr>
        <p:blipFill>
          <a:blip r:embed="rId4">
            <a:alphaModFix/>
          </a:blip>
          <a:stretch>
            <a:fillRect/>
          </a:stretch>
        </p:blipFill>
        <p:spPr>
          <a:xfrm>
            <a:off x="0" y="2769600"/>
            <a:ext cx="3434579" cy="2373900"/>
          </a:xfrm>
          <a:prstGeom prst="rect">
            <a:avLst/>
          </a:prstGeom>
          <a:noFill/>
          <a:ln>
            <a:noFill/>
          </a:ln>
        </p:spPr>
      </p:pic>
    </p:spTree>
  </p:cSld>
  <p:clrMapOvr>
    <a:masterClrMapping/>
  </p:clrMapOvr>
  <mc:AlternateContent>
    <mc:Choice Requires="p14">
      <p:transition spd="slow" p14:dur="15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404100" y="58450"/>
            <a:ext cx="23358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a:t>Gantt Chart:</a:t>
            </a:r>
            <a:endParaRPr/>
          </a:p>
        </p:txBody>
      </p:sp>
      <p:pic>
        <p:nvPicPr>
          <p:cNvPr id="95" name="Google Shape;95;p17" title="Screenshot 2025-10-08 203338.png"/>
          <p:cNvPicPr preferRelativeResize="0"/>
          <p:nvPr/>
        </p:nvPicPr>
        <p:blipFill>
          <a:blip r:embed="rId3">
            <a:alphaModFix/>
          </a:blip>
          <a:stretch>
            <a:fillRect/>
          </a:stretch>
        </p:blipFill>
        <p:spPr>
          <a:xfrm>
            <a:off x="0" y="514450"/>
            <a:ext cx="9144003" cy="2692292"/>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1500"/>
                                        <p:tgtEl>
                                          <p:spTgt spid="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nvSpPr>
        <p:spPr>
          <a:xfrm>
            <a:off x="3111900" y="0"/>
            <a:ext cx="292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dk1"/>
                </a:solidFill>
                <a:latin typeface="Lato"/>
                <a:ea typeface="Lato"/>
                <a:cs typeface="Lato"/>
                <a:sym typeface="Lato"/>
              </a:rPr>
              <a:t>Target audience:</a:t>
            </a:r>
            <a:endParaRPr sz="3000">
              <a:solidFill>
                <a:schemeClr val="dk1"/>
              </a:solidFill>
              <a:latin typeface="Lato"/>
              <a:ea typeface="Lato"/>
              <a:cs typeface="Lato"/>
              <a:sym typeface="Lato"/>
            </a:endParaRPr>
          </a:p>
        </p:txBody>
      </p:sp>
      <p:sp>
        <p:nvSpPr>
          <p:cNvPr id="101" name="Google Shape;101;p18"/>
          <p:cNvSpPr txBox="1"/>
          <p:nvPr/>
        </p:nvSpPr>
        <p:spPr>
          <a:xfrm>
            <a:off x="0" y="667900"/>
            <a:ext cx="9144000" cy="47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FFFFFF"/>
                </a:solidFill>
              </a:rPr>
              <a:t>MindSpeak</a:t>
            </a:r>
            <a:r>
              <a:rPr lang="en-GB" sz="1200">
                <a:solidFill>
                  <a:srgbClr val="FFFFFF"/>
                </a:solidFill>
              </a:rPr>
              <a:t> target audience includes individuals pursuing careers where strong communication is essential such as CEOs, presenters, and content creators as well as anyone looking to build confidence in their speaking skills. It’s especially helpful for shy or reserved people who want to express themselves more clearly and confidently. It's designed to get people out of their homes and get out of their comfort zone, to help them feel more comfortable speaking with a random stranger.</a:t>
            </a:r>
            <a:endParaRPr sz="1100">
              <a:solidFill>
                <a:srgbClr val="FFFFFF"/>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102" name="Google Shape;102;p18"/>
          <p:cNvPicPr preferRelativeResize="0"/>
          <p:nvPr/>
        </p:nvPicPr>
        <p:blipFill>
          <a:blip r:embed="rId3">
            <a:alphaModFix/>
          </a:blip>
          <a:stretch>
            <a:fillRect/>
          </a:stretch>
        </p:blipFill>
        <p:spPr>
          <a:xfrm>
            <a:off x="0" y="2171700"/>
            <a:ext cx="3048000" cy="2971800"/>
          </a:xfrm>
          <a:prstGeom prst="rect">
            <a:avLst/>
          </a:prstGeom>
          <a:noFill/>
          <a:ln>
            <a:noFill/>
          </a:ln>
        </p:spPr>
      </p:pic>
      <p:pic>
        <p:nvPicPr>
          <p:cNvPr id="103" name="Google Shape;103;p18"/>
          <p:cNvPicPr preferRelativeResize="0"/>
          <p:nvPr/>
        </p:nvPicPr>
        <p:blipFill>
          <a:blip r:embed="rId4">
            <a:alphaModFix/>
          </a:blip>
          <a:stretch>
            <a:fillRect/>
          </a:stretch>
        </p:blipFill>
        <p:spPr>
          <a:xfrm>
            <a:off x="4882100" y="2320950"/>
            <a:ext cx="3836975" cy="1918500"/>
          </a:xfrm>
          <a:prstGeom prst="rect">
            <a:avLst/>
          </a:prstGeom>
          <a:noFill/>
          <a:ln>
            <a:noFill/>
          </a:ln>
        </p:spPr>
      </p:pic>
    </p:spTree>
  </p:cSld>
  <p:clrMapOvr>
    <a:masterClrMapping/>
  </p:clrMapOvr>
  <mc:AlternateContent>
    <mc:Choice Requires="p14">
      <p:transition spd="slow" p14:dur="15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053650" y="0"/>
            <a:ext cx="5036700" cy="5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a:t>The </a:t>
            </a:r>
            <a:r>
              <a:rPr lang="en-GB"/>
              <a:t>solution requirements:</a:t>
            </a:r>
            <a:endParaRPr/>
          </a:p>
        </p:txBody>
      </p:sp>
      <p:sp>
        <p:nvSpPr>
          <p:cNvPr id="109" name="Google Shape;109;p19"/>
          <p:cNvSpPr txBox="1"/>
          <p:nvPr>
            <p:ph idx="1" type="body"/>
          </p:nvPr>
        </p:nvSpPr>
        <p:spPr>
          <a:xfrm>
            <a:off x="0" y="561000"/>
            <a:ext cx="9144000" cy="45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app must help the user improve in their speaking abilities through guided </a:t>
            </a:r>
            <a:r>
              <a:rPr lang="en-GB"/>
              <a:t>exercises and positive feedback</a:t>
            </a:r>
            <a:endParaRPr/>
          </a:p>
          <a:p>
            <a:pPr indent="0" lvl="0" marL="0" rtl="0" algn="l">
              <a:spcBef>
                <a:spcPts val="1200"/>
              </a:spcBef>
              <a:spcAft>
                <a:spcPts val="0"/>
              </a:spcAft>
              <a:buNone/>
            </a:pPr>
            <a:r>
              <a:rPr lang="en-GB"/>
              <a:t>-The app must be safe to the user  with medically reviewed content and protecting personal data of their account</a:t>
            </a:r>
            <a:endParaRPr/>
          </a:p>
          <a:p>
            <a:pPr indent="0" lvl="0" marL="0" rtl="0" algn="l">
              <a:spcBef>
                <a:spcPts val="1200"/>
              </a:spcBef>
              <a:spcAft>
                <a:spcPts val="1200"/>
              </a:spcAft>
              <a:buNone/>
            </a:pPr>
            <a:r>
              <a:rPr lang="en-GB"/>
              <a:t>-The app must be able to let the user learn something new about </a:t>
            </a:r>
            <a:r>
              <a:rPr lang="en-GB"/>
              <a:t>communication</a:t>
            </a:r>
            <a:r>
              <a:rPr lang="en-GB"/>
              <a:t> everyday just to improve their confidence</a:t>
            </a:r>
            <a:endParaRPr/>
          </a:p>
        </p:txBody>
      </p:sp>
      <p:pic>
        <p:nvPicPr>
          <p:cNvPr id="110" name="Google Shape;110;p19"/>
          <p:cNvPicPr preferRelativeResize="0"/>
          <p:nvPr/>
        </p:nvPicPr>
        <p:blipFill>
          <a:blip r:embed="rId3">
            <a:alphaModFix/>
          </a:blip>
          <a:stretch>
            <a:fillRect/>
          </a:stretch>
        </p:blipFill>
        <p:spPr>
          <a:xfrm>
            <a:off x="0" y="2830175"/>
            <a:ext cx="2515875" cy="2313325"/>
          </a:xfrm>
          <a:prstGeom prst="rect">
            <a:avLst/>
          </a:prstGeom>
          <a:noFill/>
          <a:ln>
            <a:noFill/>
          </a:ln>
        </p:spPr>
      </p:pic>
      <p:pic>
        <p:nvPicPr>
          <p:cNvPr id="111" name="Google Shape;111;p19"/>
          <p:cNvPicPr preferRelativeResize="0"/>
          <p:nvPr/>
        </p:nvPicPr>
        <p:blipFill>
          <a:blip r:embed="rId4">
            <a:alphaModFix/>
          </a:blip>
          <a:stretch>
            <a:fillRect/>
          </a:stretch>
        </p:blipFill>
        <p:spPr>
          <a:xfrm>
            <a:off x="5504950" y="2694675"/>
            <a:ext cx="2808100" cy="1579550"/>
          </a:xfrm>
          <a:prstGeom prst="rect">
            <a:avLst/>
          </a:prstGeom>
          <a:noFill/>
          <a:ln>
            <a:noFill/>
          </a:ln>
        </p:spPr>
      </p:pic>
      <p:pic>
        <p:nvPicPr>
          <p:cNvPr id="112" name="Google Shape;112;p19"/>
          <p:cNvPicPr preferRelativeResize="0"/>
          <p:nvPr/>
        </p:nvPicPr>
        <p:blipFill>
          <a:blip r:embed="rId5">
            <a:alphaModFix/>
          </a:blip>
          <a:stretch>
            <a:fillRect/>
          </a:stretch>
        </p:blipFill>
        <p:spPr>
          <a:xfrm>
            <a:off x="2929600" y="3397625"/>
            <a:ext cx="2357576" cy="1745875"/>
          </a:xfrm>
          <a:prstGeom prst="rect">
            <a:avLst/>
          </a:prstGeom>
          <a:noFill/>
          <a:ln>
            <a:noFill/>
          </a:ln>
        </p:spPr>
      </p:pic>
    </p:spTree>
  </p:cSld>
  <p:clrMapOvr>
    <a:masterClrMapping/>
  </p:clrMapOvr>
  <mc:AlternateContent>
    <mc:Choice Requires="p14">
      <p:transition spd="slow" p14:dur="15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2105700" y="0"/>
            <a:ext cx="49326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Functional R</a:t>
            </a:r>
            <a:r>
              <a:rPr lang="en-GB"/>
              <a:t>equirements:</a:t>
            </a:r>
            <a:endParaRPr/>
          </a:p>
        </p:txBody>
      </p:sp>
      <p:sp>
        <p:nvSpPr>
          <p:cNvPr id="118" name="Google Shape;118;p20"/>
          <p:cNvSpPr txBox="1"/>
          <p:nvPr>
            <p:ph idx="1" type="body"/>
          </p:nvPr>
        </p:nvSpPr>
        <p:spPr>
          <a:xfrm>
            <a:off x="387900" y="1489824"/>
            <a:ext cx="8368200" cy="14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app should deliver notifications to encourage the user to stay on the app</a:t>
            </a:r>
            <a:endParaRPr/>
          </a:p>
          <a:p>
            <a:pPr indent="0" lvl="0" marL="0" rtl="0" algn="l">
              <a:spcBef>
                <a:spcPts val="1200"/>
              </a:spcBef>
              <a:spcAft>
                <a:spcPts val="0"/>
              </a:spcAft>
              <a:buNone/>
            </a:pPr>
            <a:r>
              <a:rPr lang="en-GB"/>
              <a:t>-The user should be able to report bug and give the </a:t>
            </a:r>
            <a:r>
              <a:rPr lang="en-GB"/>
              <a:t>developers</a:t>
            </a:r>
            <a:r>
              <a:rPr lang="en-GB"/>
              <a:t> feedback</a:t>
            </a:r>
            <a:endParaRPr/>
          </a:p>
          <a:p>
            <a:pPr indent="0" lvl="0" marL="0" rtl="0" algn="l">
              <a:spcBef>
                <a:spcPts val="1200"/>
              </a:spcBef>
              <a:spcAft>
                <a:spcPts val="1200"/>
              </a:spcAft>
              <a:buNone/>
            </a:pPr>
            <a:r>
              <a:rPr lang="en-GB"/>
              <a:t>-The app should allow the user to customise their notification settings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nvSpPr>
        <p:spPr>
          <a:xfrm>
            <a:off x="1909649" y="0"/>
            <a:ext cx="532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dk1"/>
                </a:solidFill>
                <a:latin typeface="Roboto Slab"/>
                <a:ea typeface="Roboto Slab"/>
                <a:cs typeface="Roboto Slab"/>
                <a:sym typeface="Roboto Slab"/>
              </a:rPr>
              <a:t>Non functional requirement:</a:t>
            </a:r>
            <a:endParaRPr sz="3000">
              <a:solidFill>
                <a:schemeClr val="dk1"/>
              </a:solidFill>
              <a:latin typeface="Roboto Slab"/>
              <a:ea typeface="Roboto Slab"/>
              <a:cs typeface="Roboto Slab"/>
              <a:sym typeface="Roboto Slab"/>
            </a:endParaRPr>
          </a:p>
        </p:txBody>
      </p:sp>
      <p:sp>
        <p:nvSpPr>
          <p:cNvPr id="124" name="Google Shape;124;p21"/>
          <p:cNvSpPr txBox="1"/>
          <p:nvPr/>
        </p:nvSpPr>
        <p:spPr>
          <a:xfrm>
            <a:off x="0" y="728550"/>
            <a:ext cx="4955100" cy="18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chemeClr val="dk1"/>
                </a:solidFill>
                <a:latin typeface="Lato"/>
                <a:ea typeface="Lato"/>
                <a:cs typeface="Lato"/>
                <a:sym typeface="Lato"/>
              </a:rPr>
              <a:t>-</a:t>
            </a:r>
            <a:r>
              <a:rPr lang="en-GB" sz="1300">
                <a:solidFill>
                  <a:schemeClr val="dk1"/>
                </a:solidFill>
                <a:latin typeface="Lato"/>
                <a:ea typeface="Lato"/>
                <a:cs typeface="Lato"/>
                <a:sym typeface="Lato"/>
              </a:rPr>
              <a:t>The app must have not have any bugs so that the user can have a smooth experience</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GB" sz="1300">
                <a:solidFill>
                  <a:schemeClr val="dk1"/>
                </a:solidFill>
                <a:latin typeface="Lato"/>
                <a:ea typeface="Lato"/>
                <a:cs typeface="Lato"/>
                <a:sym typeface="Lato"/>
              </a:rPr>
              <a:t>-The app should have strong and secure data storage to protect the user data and personal </a:t>
            </a:r>
            <a:r>
              <a:rPr lang="en-GB" sz="1300">
                <a:solidFill>
                  <a:schemeClr val="dk1"/>
                </a:solidFill>
                <a:latin typeface="Lato"/>
                <a:ea typeface="Lato"/>
                <a:cs typeface="Lato"/>
                <a:sym typeface="Lato"/>
              </a:rPr>
              <a:t>health</a:t>
            </a:r>
            <a:r>
              <a:rPr lang="en-GB" sz="1300">
                <a:solidFill>
                  <a:schemeClr val="dk1"/>
                </a:solidFill>
                <a:latin typeface="Lato"/>
                <a:ea typeface="Lato"/>
                <a:cs typeface="Lato"/>
                <a:sym typeface="Lato"/>
              </a:rPr>
              <a:t> information</a:t>
            </a:r>
            <a:endParaRPr sz="1300">
              <a:solidFill>
                <a:schemeClr val="dk1"/>
              </a:solidFill>
              <a:latin typeface="Lato"/>
              <a:ea typeface="Lato"/>
              <a:cs typeface="Lato"/>
              <a:sym typeface="Lato"/>
            </a:endParaRPr>
          </a:p>
          <a:p>
            <a:pPr indent="0" lvl="0" marL="0" rtl="0" algn="l">
              <a:lnSpc>
                <a:spcPct val="115000"/>
              </a:lnSpc>
              <a:spcBef>
                <a:spcPts val="1200"/>
              </a:spcBef>
              <a:spcAft>
                <a:spcPts val="1200"/>
              </a:spcAft>
              <a:buNone/>
            </a:pPr>
            <a:r>
              <a:rPr lang="en-GB" sz="1300">
                <a:solidFill>
                  <a:schemeClr val="dk1"/>
                </a:solidFill>
                <a:latin typeface="Lato"/>
                <a:ea typeface="Lato"/>
                <a:cs typeface="Lato"/>
                <a:sym typeface="Lato"/>
              </a:rPr>
              <a:t>-The app will include expanding features,platform compatibility and encourage honest self-reflection</a:t>
            </a:r>
            <a:endParaRPr sz="1300">
              <a:solidFill>
                <a:schemeClr val="dk1"/>
              </a:solidFill>
              <a:latin typeface="Lato"/>
              <a:ea typeface="Lato"/>
              <a:cs typeface="Lato"/>
              <a:sym typeface="Lato"/>
            </a:endParaRPr>
          </a:p>
        </p:txBody>
      </p:sp>
      <p:pic>
        <p:nvPicPr>
          <p:cNvPr id="125" name="Google Shape;125;p21"/>
          <p:cNvPicPr preferRelativeResize="0"/>
          <p:nvPr/>
        </p:nvPicPr>
        <p:blipFill>
          <a:blip r:embed="rId3">
            <a:alphaModFix/>
          </a:blip>
          <a:stretch>
            <a:fillRect/>
          </a:stretch>
        </p:blipFill>
        <p:spPr>
          <a:xfrm>
            <a:off x="0" y="2571750"/>
            <a:ext cx="4123155" cy="2571750"/>
          </a:xfrm>
          <a:prstGeom prst="rect">
            <a:avLst/>
          </a:prstGeom>
          <a:noFill/>
          <a:ln>
            <a:noFill/>
          </a:ln>
        </p:spPr>
      </p:pic>
      <p:pic>
        <p:nvPicPr>
          <p:cNvPr id="126" name="Google Shape;126;p21"/>
          <p:cNvPicPr preferRelativeResize="0"/>
          <p:nvPr/>
        </p:nvPicPr>
        <p:blipFill>
          <a:blip r:embed="rId4">
            <a:alphaModFix/>
          </a:blip>
          <a:stretch>
            <a:fillRect/>
          </a:stretch>
        </p:blipFill>
        <p:spPr>
          <a:xfrm>
            <a:off x="5809925" y="2743200"/>
            <a:ext cx="3334075" cy="2400300"/>
          </a:xfrm>
          <a:prstGeom prst="rect">
            <a:avLst/>
          </a:prstGeom>
          <a:noFill/>
          <a:ln>
            <a:noFill/>
          </a:ln>
        </p:spPr>
      </p:pic>
    </p:spTree>
  </p:cSld>
  <p:clrMapOvr>
    <a:masterClrMapping/>
  </p:clrMapOvr>
  <mc:AlternateContent>
    <mc:Choice Requires="p14">
      <p:transition spd="slow" p14:dur="13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